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/>
    <p:restoredTop sz="94610"/>
  </p:normalViewPr>
  <p:slideViewPr>
    <p:cSldViewPr snapToGrid="0" snapToObjects="1">
      <p:cViewPr varScale="1">
        <p:scale>
          <a:sx n="134" d="100"/>
          <a:sy n="134" d="100"/>
        </p:scale>
        <p:origin x="5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8" d="100"/>
          <a:sy n="78" d="100"/>
        </p:scale>
        <p:origin x="5040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36531E-F8B8-C5EB-B83E-C72877505A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AF7C0E-337E-3F8A-4EB1-0F55995A05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E4F71-0761-F944-B5B5-260947C7589D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DCFDE-0F1A-8FF8-73EC-E0F4998291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38E3BD-479F-9511-3F49-5BFFB32682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F6137-7C38-5049-AD7F-504910B30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883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096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esignorate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69B189-6CDF-E331-6215-89EBCCB207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6267" y="6225017"/>
            <a:ext cx="943588" cy="330256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59E9907-C8E8-FA1D-69C7-C5DDBACFC1A3}"/>
              </a:ext>
            </a:extLst>
          </p:cNvPr>
          <p:cNvSpPr txBox="1">
            <a:spLocks/>
          </p:cNvSpPr>
          <p:nvPr userDrawn="1"/>
        </p:nvSpPr>
        <p:spPr>
          <a:xfrm>
            <a:off x="9179345" y="6501031"/>
            <a:ext cx="2787192" cy="330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900" dirty="0">
                <a:hlinkClick r:id="rId4"/>
              </a:rPr>
              <a:t>www.designorate.com</a:t>
            </a:r>
            <a:endParaRPr lang="en-GB" sz="9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731520" y="1234440"/>
            <a:ext cx="5852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E6F7C"/>
                </a:solidFill>
              </a:rPr>
              <a:t>Meeting Minutes Deck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31520" y="1691640"/>
            <a:ext cx="6492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20000"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2B2F33"/>
                </a:solidFill>
              </a:rPr>
              <a:t>Reverse Brainstorming Session Guide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749808" y="2788920"/>
            <a:ext cx="5852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6B7280"/>
                </a:solidFill>
              </a:rPr>
              <a:t>Use this deck to run, capture, and turn a reverse brainstorming session into decisions and actions.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7498080" y="1325880"/>
            <a:ext cx="3566160" cy="4206240"/>
          </a:xfrm>
          <a:prstGeom prst="roundRect">
            <a:avLst>
              <a:gd name="adj" fmla="val 2051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8" name="Text 6"/>
          <p:cNvSpPr/>
          <p:nvPr/>
        </p:nvSpPr>
        <p:spPr>
          <a:xfrm>
            <a:off x="7818120" y="1664208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6F7C"/>
                </a:solidFill>
              </a:rPr>
              <a:t>Session example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818120" y="210312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2B2F33"/>
                </a:solidFill>
              </a:rPr>
              <a:t>Online doctor appointment registration</a:t>
            </a:r>
            <a:endParaRPr lang="en-US" sz="2400" dirty="0"/>
          </a:p>
        </p:txBody>
      </p:sp>
      <p:sp>
        <p:nvSpPr>
          <p:cNvPr id="10" name="Shape 8"/>
          <p:cNvSpPr/>
          <p:nvPr/>
        </p:nvSpPr>
        <p:spPr>
          <a:xfrm>
            <a:off x="7818120" y="3063240"/>
            <a:ext cx="260604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1" name="Text 9"/>
          <p:cNvSpPr/>
          <p:nvPr/>
        </p:nvSpPr>
        <p:spPr>
          <a:xfrm>
            <a:off x="7818120" y="3337560"/>
            <a:ext cx="2834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rgbClr val="6B7280"/>
                </a:solidFill>
              </a:rPr>
              <a:t>Objective: identify what would make patients abandon booking, then flip those failures into high-impact improvements.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731520" y="5440680"/>
            <a:ext cx="1600200" cy="310896"/>
          </a:xfrm>
          <a:prstGeom prst="roundRect">
            <a:avLst>
              <a:gd name="adj" fmla="val 17647"/>
            </a:avLst>
          </a:prstGeom>
          <a:solidFill>
            <a:srgbClr val="E8F4F6"/>
          </a:solidFill>
          <a:ln w="12700">
            <a:solidFill>
              <a:srgbClr val="E8F4F6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3" name="Text 11"/>
          <p:cNvSpPr/>
          <p:nvPr/>
        </p:nvSpPr>
        <p:spPr>
          <a:xfrm>
            <a:off x="841248" y="5509260"/>
            <a:ext cx="1380744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E6F7C"/>
                </a:solidFill>
              </a:rPr>
              <a:t>60-90 min workshop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2514600" y="5440680"/>
            <a:ext cx="1325880" cy="310896"/>
          </a:xfrm>
          <a:prstGeom prst="roundRect">
            <a:avLst>
              <a:gd name="adj" fmla="val 17647"/>
            </a:avLst>
          </a:prstGeom>
          <a:solidFill>
            <a:srgbClr val="E8F4F6"/>
          </a:solidFill>
          <a:ln w="12700">
            <a:solidFill>
              <a:srgbClr val="E8F4F6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2624328" y="5509260"/>
            <a:ext cx="1106424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E6F7C"/>
                </a:solidFill>
              </a:rPr>
              <a:t>Facilitator-led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4023360" y="5440680"/>
            <a:ext cx="1828800" cy="310896"/>
          </a:xfrm>
          <a:prstGeom prst="roundRect">
            <a:avLst>
              <a:gd name="adj" fmla="val 17647"/>
            </a:avLst>
          </a:prstGeom>
          <a:solidFill>
            <a:srgbClr val="E8F4F6"/>
          </a:solidFill>
          <a:ln w="12700">
            <a:solidFill>
              <a:srgbClr val="E8F4F6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Text 15"/>
          <p:cNvSpPr/>
          <p:nvPr/>
        </p:nvSpPr>
        <p:spPr>
          <a:xfrm>
            <a:off x="4133088" y="5509260"/>
            <a:ext cx="1609344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E6F7C"/>
                </a:solidFill>
              </a:rPr>
              <a:t>Action-focused minutes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1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Action tracker and closing minutes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Follow-up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10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685800" y="1115568"/>
            <a:ext cx="3749040" cy="647700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740664" y="1170432"/>
            <a:ext cx="363931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Action / decision</a:t>
            </a:r>
            <a:endParaRPr lang="en-US" sz="1020" dirty="0"/>
          </a:p>
        </p:txBody>
      </p:sp>
      <p:sp>
        <p:nvSpPr>
          <p:cNvPr id="10" name="Shape 8"/>
          <p:cNvSpPr/>
          <p:nvPr/>
        </p:nvSpPr>
        <p:spPr>
          <a:xfrm>
            <a:off x="4434840" y="1115568"/>
            <a:ext cx="1417320" cy="647700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1" name="Text 9"/>
          <p:cNvSpPr/>
          <p:nvPr/>
        </p:nvSpPr>
        <p:spPr>
          <a:xfrm>
            <a:off x="4489704" y="1170432"/>
            <a:ext cx="13075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Owner</a:t>
            </a:r>
            <a:endParaRPr lang="en-US" sz="1020" dirty="0"/>
          </a:p>
        </p:txBody>
      </p:sp>
      <p:sp>
        <p:nvSpPr>
          <p:cNvPr id="12" name="Shape 10"/>
          <p:cNvSpPr/>
          <p:nvPr/>
        </p:nvSpPr>
        <p:spPr>
          <a:xfrm>
            <a:off x="5852160" y="1115568"/>
            <a:ext cx="4160520" cy="647700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3" name="Text 11"/>
          <p:cNvSpPr/>
          <p:nvPr/>
        </p:nvSpPr>
        <p:spPr>
          <a:xfrm>
            <a:off x="5907024" y="1170432"/>
            <a:ext cx="40507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Evidence needed</a:t>
            </a:r>
            <a:endParaRPr lang="en-US" sz="1020" dirty="0"/>
          </a:p>
        </p:txBody>
      </p:sp>
      <p:sp>
        <p:nvSpPr>
          <p:cNvPr id="14" name="Shape 12"/>
          <p:cNvSpPr/>
          <p:nvPr/>
        </p:nvSpPr>
        <p:spPr>
          <a:xfrm>
            <a:off x="10012680" y="1115568"/>
            <a:ext cx="1600200" cy="647700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10067544" y="1170432"/>
            <a:ext cx="149047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Due date</a:t>
            </a:r>
            <a:endParaRPr lang="en-US" sz="1020" dirty="0"/>
          </a:p>
        </p:txBody>
      </p:sp>
      <p:sp>
        <p:nvSpPr>
          <p:cNvPr id="16" name="Shape 14"/>
          <p:cNvSpPr/>
          <p:nvPr/>
        </p:nvSpPr>
        <p:spPr>
          <a:xfrm>
            <a:off x="685800" y="1763268"/>
            <a:ext cx="374904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Text 15"/>
          <p:cNvSpPr/>
          <p:nvPr/>
        </p:nvSpPr>
        <p:spPr>
          <a:xfrm>
            <a:off x="740664" y="1818132"/>
            <a:ext cx="363931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Add clear booking entry point</a:t>
            </a:r>
            <a:endParaRPr lang="en-US" sz="1020" dirty="0"/>
          </a:p>
        </p:txBody>
      </p:sp>
      <p:sp>
        <p:nvSpPr>
          <p:cNvPr id="18" name="Shape 16"/>
          <p:cNvSpPr/>
          <p:nvPr/>
        </p:nvSpPr>
        <p:spPr>
          <a:xfrm>
            <a:off x="4434840" y="1763268"/>
            <a:ext cx="141732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9" name="Text 17"/>
          <p:cNvSpPr/>
          <p:nvPr/>
        </p:nvSpPr>
        <p:spPr>
          <a:xfrm>
            <a:off x="4489704" y="1818132"/>
            <a:ext cx="13075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[Name]</a:t>
            </a:r>
            <a:endParaRPr lang="en-US" sz="1020" dirty="0"/>
          </a:p>
        </p:txBody>
      </p:sp>
      <p:sp>
        <p:nvSpPr>
          <p:cNvPr id="20" name="Shape 18"/>
          <p:cNvSpPr/>
          <p:nvPr/>
        </p:nvSpPr>
        <p:spPr>
          <a:xfrm>
            <a:off x="5852160" y="1763268"/>
            <a:ext cx="416052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Text 19"/>
          <p:cNvSpPr/>
          <p:nvPr/>
        </p:nvSpPr>
        <p:spPr>
          <a:xfrm>
            <a:off x="5907024" y="1818132"/>
            <a:ext cx="40507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Homepage analytics; booking-start rate</a:t>
            </a:r>
            <a:endParaRPr lang="en-US" sz="1020" dirty="0"/>
          </a:p>
        </p:txBody>
      </p:sp>
      <p:sp>
        <p:nvSpPr>
          <p:cNvPr id="22" name="Shape 20"/>
          <p:cNvSpPr/>
          <p:nvPr/>
        </p:nvSpPr>
        <p:spPr>
          <a:xfrm>
            <a:off x="10012680" y="1763268"/>
            <a:ext cx="160020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3" name="Text 21"/>
          <p:cNvSpPr/>
          <p:nvPr/>
        </p:nvSpPr>
        <p:spPr>
          <a:xfrm>
            <a:off x="10067544" y="1818132"/>
            <a:ext cx="149047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[Date]</a:t>
            </a:r>
            <a:endParaRPr lang="en-US" sz="1020" dirty="0"/>
          </a:p>
        </p:txBody>
      </p:sp>
      <p:sp>
        <p:nvSpPr>
          <p:cNvPr id="24" name="Shape 22"/>
          <p:cNvSpPr/>
          <p:nvPr/>
        </p:nvSpPr>
        <p:spPr>
          <a:xfrm>
            <a:off x="685800" y="2410968"/>
            <a:ext cx="374904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5" name="Text 23"/>
          <p:cNvSpPr/>
          <p:nvPr/>
        </p:nvSpPr>
        <p:spPr>
          <a:xfrm>
            <a:off x="740664" y="2465832"/>
            <a:ext cx="363931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Rewrite patient-facing form labels</a:t>
            </a:r>
            <a:endParaRPr lang="en-US" sz="1020" dirty="0"/>
          </a:p>
        </p:txBody>
      </p:sp>
      <p:sp>
        <p:nvSpPr>
          <p:cNvPr id="26" name="Shape 24"/>
          <p:cNvSpPr/>
          <p:nvPr/>
        </p:nvSpPr>
        <p:spPr>
          <a:xfrm>
            <a:off x="4434840" y="2410968"/>
            <a:ext cx="141732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7" name="Text 25"/>
          <p:cNvSpPr/>
          <p:nvPr/>
        </p:nvSpPr>
        <p:spPr>
          <a:xfrm>
            <a:off x="4489704" y="2465832"/>
            <a:ext cx="13075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[Name]</a:t>
            </a:r>
            <a:endParaRPr lang="en-US" sz="1020" dirty="0"/>
          </a:p>
        </p:txBody>
      </p:sp>
      <p:sp>
        <p:nvSpPr>
          <p:cNvPr id="28" name="Shape 26"/>
          <p:cNvSpPr/>
          <p:nvPr/>
        </p:nvSpPr>
        <p:spPr>
          <a:xfrm>
            <a:off x="5852160" y="2410968"/>
            <a:ext cx="416052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9" name="Text 27"/>
          <p:cNvSpPr/>
          <p:nvPr/>
        </p:nvSpPr>
        <p:spPr>
          <a:xfrm>
            <a:off x="5907024" y="2465832"/>
            <a:ext cx="40507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Usability review with patients</a:t>
            </a:r>
            <a:endParaRPr lang="en-US" sz="1020" dirty="0"/>
          </a:p>
        </p:txBody>
      </p:sp>
      <p:sp>
        <p:nvSpPr>
          <p:cNvPr id="30" name="Shape 28"/>
          <p:cNvSpPr/>
          <p:nvPr/>
        </p:nvSpPr>
        <p:spPr>
          <a:xfrm>
            <a:off x="10012680" y="2410968"/>
            <a:ext cx="160020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1" name="Text 29"/>
          <p:cNvSpPr/>
          <p:nvPr/>
        </p:nvSpPr>
        <p:spPr>
          <a:xfrm>
            <a:off x="10067544" y="2465832"/>
            <a:ext cx="149047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[Date]</a:t>
            </a:r>
            <a:endParaRPr lang="en-US" sz="1020" dirty="0"/>
          </a:p>
        </p:txBody>
      </p:sp>
      <p:sp>
        <p:nvSpPr>
          <p:cNvPr id="32" name="Shape 30"/>
          <p:cNvSpPr/>
          <p:nvPr/>
        </p:nvSpPr>
        <p:spPr>
          <a:xfrm>
            <a:off x="685800" y="3058668"/>
            <a:ext cx="374904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3" name="Text 31"/>
          <p:cNvSpPr/>
          <p:nvPr/>
        </p:nvSpPr>
        <p:spPr>
          <a:xfrm>
            <a:off x="740664" y="3113532"/>
            <a:ext cx="363931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Improve confirmation email/SMS</a:t>
            </a:r>
            <a:endParaRPr lang="en-US" sz="1020" dirty="0"/>
          </a:p>
        </p:txBody>
      </p:sp>
      <p:sp>
        <p:nvSpPr>
          <p:cNvPr id="34" name="Shape 32"/>
          <p:cNvSpPr/>
          <p:nvPr/>
        </p:nvSpPr>
        <p:spPr>
          <a:xfrm>
            <a:off x="4434840" y="3058668"/>
            <a:ext cx="141732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5" name="Text 33"/>
          <p:cNvSpPr/>
          <p:nvPr/>
        </p:nvSpPr>
        <p:spPr>
          <a:xfrm>
            <a:off x="4489704" y="3113532"/>
            <a:ext cx="13075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[Name]</a:t>
            </a:r>
            <a:endParaRPr lang="en-US" sz="1020" dirty="0"/>
          </a:p>
        </p:txBody>
      </p:sp>
      <p:sp>
        <p:nvSpPr>
          <p:cNvPr id="36" name="Shape 34"/>
          <p:cNvSpPr/>
          <p:nvPr/>
        </p:nvSpPr>
        <p:spPr>
          <a:xfrm>
            <a:off x="5852160" y="3058668"/>
            <a:ext cx="416052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7" name="Text 35"/>
          <p:cNvSpPr/>
          <p:nvPr/>
        </p:nvSpPr>
        <p:spPr>
          <a:xfrm>
            <a:off x="5907024" y="3113532"/>
            <a:ext cx="40507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Support-call reasons after booking</a:t>
            </a:r>
            <a:endParaRPr lang="en-US" sz="1020" dirty="0"/>
          </a:p>
        </p:txBody>
      </p:sp>
      <p:sp>
        <p:nvSpPr>
          <p:cNvPr id="38" name="Shape 36"/>
          <p:cNvSpPr/>
          <p:nvPr/>
        </p:nvSpPr>
        <p:spPr>
          <a:xfrm>
            <a:off x="10012680" y="3058668"/>
            <a:ext cx="160020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9" name="Text 37"/>
          <p:cNvSpPr/>
          <p:nvPr/>
        </p:nvSpPr>
        <p:spPr>
          <a:xfrm>
            <a:off x="10067544" y="3113532"/>
            <a:ext cx="149047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[Date]</a:t>
            </a:r>
            <a:endParaRPr lang="en-US" sz="1020" dirty="0"/>
          </a:p>
        </p:txBody>
      </p:sp>
      <p:sp>
        <p:nvSpPr>
          <p:cNvPr id="40" name="Shape 38"/>
          <p:cNvSpPr/>
          <p:nvPr/>
        </p:nvSpPr>
        <p:spPr>
          <a:xfrm>
            <a:off x="685800" y="3706368"/>
            <a:ext cx="374904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1" name="Text 39"/>
          <p:cNvSpPr/>
          <p:nvPr/>
        </p:nvSpPr>
        <p:spPr>
          <a:xfrm>
            <a:off x="740664" y="3761232"/>
            <a:ext cx="363931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Prototype mobile-first booking flow</a:t>
            </a:r>
            <a:endParaRPr lang="en-US" sz="1020" dirty="0"/>
          </a:p>
        </p:txBody>
      </p:sp>
      <p:sp>
        <p:nvSpPr>
          <p:cNvPr id="42" name="Shape 40"/>
          <p:cNvSpPr/>
          <p:nvPr/>
        </p:nvSpPr>
        <p:spPr>
          <a:xfrm>
            <a:off x="4434840" y="3706368"/>
            <a:ext cx="141732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3" name="Text 41"/>
          <p:cNvSpPr/>
          <p:nvPr/>
        </p:nvSpPr>
        <p:spPr>
          <a:xfrm>
            <a:off x="4489704" y="3761232"/>
            <a:ext cx="13075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[Name]</a:t>
            </a:r>
            <a:endParaRPr lang="en-US" sz="1020" dirty="0"/>
          </a:p>
        </p:txBody>
      </p:sp>
      <p:sp>
        <p:nvSpPr>
          <p:cNvPr id="44" name="Shape 42"/>
          <p:cNvSpPr/>
          <p:nvPr/>
        </p:nvSpPr>
        <p:spPr>
          <a:xfrm>
            <a:off x="5852160" y="3706368"/>
            <a:ext cx="416052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5" name="Text 43"/>
          <p:cNvSpPr/>
          <p:nvPr/>
        </p:nvSpPr>
        <p:spPr>
          <a:xfrm>
            <a:off x="5907024" y="3761232"/>
            <a:ext cx="40507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Mobile abandonment data</a:t>
            </a:r>
            <a:endParaRPr lang="en-US" sz="1020" dirty="0"/>
          </a:p>
        </p:txBody>
      </p:sp>
      <p:sp>
        <p:nvSpPr>
          <p:cNvPr id="46" name="Shape 44"/>
          <p:cNvSpPr/>
          <p:nvPr/>
        </p:nvSpPr>
        <p:spPr>
          <a:xfrm>
            <a:off x="10012680" y="3706368"/>
            <a:ext cx="1600200" cy="6477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7" name="Text 45"/>
          <p:cNvSpPr/>
          <p:nvPr/>
        </p:nvSpPr>
        <p:spPr>
          <a:xfrm>
            <a:off x="10067544" y="3761232"/>
            <a:ext cx="149047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[Date]</a:t>
            </a:r>
            <a:endParaRPr lang="en-US" sz="1020" dirty="0"/>
          </a:p>
        </p:txBody>
      </p:sp>
      <p:sp>
        <p:nvSpPr>
          <p:cNvPr id="48" name="Shape 46"/>
          <p:cNvSpPr/>
          <p:nvPr/>
        </p:nvSpPr>
        <p:spPr>
          <a:xfrm>
            <a:off x="685800" y="4354068"/>
            <a:ext cx="374904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9" name="Text 47"/>
          <p:cNvSpPr/>
          <p:nvPr/>
        </p:nvSpPr>
        <p:spPr>
          <a:xfrm>
            <a:off x="740664" y="4408932"/>
            <a:ext cx="363931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 availability-before-registration concept</a:t>
            </a:r>
            <a:endParaRPr lang="en-US" sz="1020" dirty="0"/>
          </a:p>
        </p:txBody>
      </p:sp>
      <p:sp>
        <p:nvSpPr>
          <p:cNvPr id="50" name="Shape 48"/>
          <p:cNvSpPr/>
          <p:nvPr/>
        </p:nvSpPr>
        <p:spPr>
          <a:xfrm>
            <a:off x="4434840" y="4354068"/>
            <a:ext cx="141732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1" name="Text 49"/>
          <p:cNvSpPr/>
          <p:nvPr/>
        </p:nvSpPr>
        <p:spPr>
          <a:xfrm>
            <a:off x="4489704" y="4408932"/>
            <a:ext cx="13075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[Name]</a:t>
            </a:r>
            <a:endParaRPr lang="en-US" sz="1020" dirty="0"/>
          </a:p>
        </p:txBody>
      </p:sp>
      <p:sp>
        <p:nvSpPr>
          <p:cNvPr id="52" name="Shape 50"/>
          <p:cNvSpPr/>
          <p:nvPr/>
        </p:nvSpPr>
        <p:spPr>
          <a:xfrm>
            <a:off x="5852160" y="4354068"/>
            <a:ext cx="416052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3" name="Text 51"/>
          <p:cNvSpPr/>
          <p:nvPr/>
        </p:nvSpPr>
        <p:spPr>
          <a:xfrm>
            <a:off x="5907024" y="4408932"/>
            <a:ext cx="405079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A/B or moderated prototype test</a:t>
            </a:r>
            <a:endParaRPr lang="en-US" sz="1020" dirty="0"/>
          </a:p>
        </p:txBody>
      </p:sp>
      <p:sp>
        <p:nvSpPr>
          <p:cNvPr id="54" name="Shape 52"/>
          <p:cNvSpPr/>
          <p:nvPr/>
        </p:nvSpPr>
        <p:spPr>
          <a:xfrm>
            <a:off x="10012680" y="4354068"/>
            <a:ext cx="1600200" cy="6477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5" name="Text 53"/>
          <p:cNvSpPr/>
          <p:nvPr/>
        </p:nvSpPr>
        <p:spPr>
          <a:xfrm>
            <a:off x="10067544" y="4408932"/>
            <a:ext cx="1490472" cy="5562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[Date]</a:t>
            </a:r>
            <a:endParaRPr lang="en-US" sz="1020" dirty="0"/>
          </a:p>
        </p:txBody>
      </p:sp>
      <p:sp>
        <p:nvSpPr>
          <p:cNvPr id="56" name="Shape 54"/>
          <p:cNvSpPr/>
          <p:nvPr/>
        </p:nvSpPr>
        <p:spPr>
          <a:xfrm>
            <a:off x="731520" y="5486400"/>
            <a:ext cx="10835640" cy="658368"/>
          </a:xfrm>
          <a:prstGeom prst="roundRect">
            <a:avLst>
              <a:gd name="adj" fmla="val 11111"/>
            </a:avLst>
          </a:prstGeom>
          <a:solidFill>
            <a:srgbClr val="E8F4F6"/>
          </a:solidFill>
          <a:ln w="12700">
            <a:solidFill>
              <a:srgbClr val="E8F4F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7" name="Text 55"/>
          <p:cNvSpPr/>
          <p:nvPr/>
        </p:nvSpPr>
        <p:spPr>
          <a:xfrm>
            <a:off x="1005840" y="5687568"/>
            <a:ext cx="1024128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Close by reading back: decisions made, actions assigned, open questions, and what evidence will be reviewed next.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Meeting minutes capture sheet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Set up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2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685800" y="1234440"/>
            <a:ext cx="2103120" cy="613954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740664" y="1289304"/>
            <a:ext cx="199339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Field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788920" y="1234440"/>
            <a:ext cx="8778240" cy="613954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1" name="Text 9"/>
          <p:cNvSpPr/>
          <p:nvPr/>
        </p:nvSpPr>
        <p:spPr>
          <a:xfrm>
            <a:off x="2843784" y="1289304"/>
            <a:ext cx="866851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Details to complete during the meeting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85800" y="1848394"/>
            <a:ext cx="2103120" cy="61395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3" name="Text 11"/>
          <p:cNvSpPr/>
          <p:nvPr/>
        </p:nvSpPr>
        <p:spPr>
          <a:xfrm>
            <a:off x="740664" y="1903258"/>
            <a:ext cx="199339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Meeting title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88920" y="1848394"/>
            <a:ext cx="8778240" cy="61395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2843784" y="1903258"/>
            <a:ext cx="866851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Reverse Brainstorming: Online Doctor Appointment Registration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85800" y="2462349"/>
            <a:ext cx="2103120" cy="61395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Text 15"/>
          <p:cNvSpPr/>
          <p:nvPr/>
        </p:nvSpPr>
        <p:spPr>
          <a:xfrm>
            <a:off x="740664" y="2517213"/>
            <a:ext cx="199339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Date / time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2788920" y="2462349"/>
            <a:ext cx="8778240" cy="61395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9" name="Text 17"/>
          <p:cNvSpPr/>
          <p:nvPr/>
        </p:nvSpPr>
        <p:spPr>
          <a:xfrm>
            <a:off x="2843784" y="2517213"/>
            <a:ext cx="866851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[Insert date and time]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85800" y="3076303"/>
            <a:ext cx="2103120" cy="61395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Text 19"/>
          <p:cNvSpPr/>
          <p:nvPr/>
        </p:nvSpPr>
        <p:spPr>
          <a:xfrm>
            <a:off x="740664" y="3131167"/>
            <a:ext cx="199339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Facilitator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2788920" y="3076303"/>
            <a:ext cx="8778240" cy="61395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3" name="Text 21"/>
          <p:cNvSpPr/>
          <p:nvPr/>
        </p:nvSpPr>
        <p:spPr>
          <a:xfrm>
            <a:off x="2843784" y="3131167"/>
            <a:ext cx="866851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[Name]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85800" y="3690257"/>
            <a:ext cx="2103120" cy="61395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5" name="Text 23"/>
          <p:cNvSpPr/>
          <p:nvPr/>
        </p:nvSpPr>
        <p:spPr>
          <a:xfrm>
            <a:off x="740664" y="3745121"/>
            <a:ext cx="199339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Participants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2788920" y="3690257"/>
            <a:ext cx="8778240" cy="61395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7" name="Text 25"/>
          <p:cNvSpPr/>
          <p:nvPr/>
        </p:nvSpPr>
        <p:spPr>
          <a:xfrm>
            <a:off x="2843784" y="3745121"/>
            <a:ext cx="866851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[Names / roles]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685800" y="4304211"/>
            <a:ext cx="2103120" cy="61395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9" name="Text 27"/>
          <p:cNvSpPr/>
          <p:nvPr/>
        </p:nvSpPr>
        <p:spPr>
          <a:xfrm>
            <a:off x="740664" y="4359075"/>
            <a:ext cx="199339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Decision needed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2788920" y="4304211"/>
            <a:ext cx="8778240" cy="61395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1" name="Text 29"/>
          <p:cNvSpPr/>
          <p:nvPr/>
        </p:nvSpPr>
        <p:spPr>
          <a:xfrm>
            <a:off x="2843784" y="4359075"/>
            <a:ext cx="866851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What improvements should move into action or testing?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685800" y="4918166"/>
            <a:ext cx="2103120" cy="61395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3" name="Text 31"/>
          <p:cNvSpPr/>
          <p:nvPr/>
        </p:nvSpPr>
        <p:spPr>
          <a:xfrm>
            <a:off x="740664" y="4973030"/>
            <a:ext cx="199339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Success measure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2788920" y="4918166"/>
            <a:ext cx="8778240" cy="61395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5" name="Text 33"/>
          <p:cNvSpPr/>
          <p:nvPr/>
        </p:nvSpPr>
        <p:spPr>
          <a:xfrm>
            <a:off x="2843784" y="4973030"/>
            <a:ext cx="8668512" cy="52251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Reduced abandoned bookings; fewer booking-related calls; fewer registration errors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777240" y="5715000"/>
            <a:ext cx="10698480" cy="502920"/>
          </a:xfrm>
          <a:prstGeom prst="roundRect">
            <a:avLst>
              <a:gd name="adj" fmla="val 14545"/>
            </a:avLst>
          </a:prstGeom>
          <a:solidFill>
            <a:srgbClr val="E8F4F6"/>
          </a:solidFill>
          <a:ln w="12700">
            <a:solidFill>
              <a:srgbClr val="E8F4F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7" name="Text 35"/>
          <p:cNvSpPr/>
          <p:nvPr/>
        </p:nvSpPr>
        <p:spPr>
          <a:xfrm>
            <a:off x="960120" y="5843016"/>
            <a:ext cx="1024128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Minute-taker prompt: record evidence, exact participant language, decisions, owners, and unresolved questions.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Session purpose and outputs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Set up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3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685800" y="1143000"/>
            <a:ext cx="3383280" cy="4389120"/>
          </a:xfrm>
          <a:prstGeom prst="roundRect">
            <a:avLst>
              <a:gd name="adj" fmla="val 2162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960120" y="1444752"/>
            <a:ext cx="283464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Purpose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960120" y="1874520"/>
            <a:ext cx="2743200" cy="237744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ctr">
            <a:normAutofit/>
          </a:bodyPr>
          <a:lstStyle/>
          <a:p>
            <a:r>
              <a:rPr lang="en-US" sz="1500" dirty="0">
                <a:solidFill>
                  <a:srgbClr val="2B2F33"/>
                </a:solidFill>
              </a:rPr>
              <a:t>Expose hidden failure points in the booking journey</a:t>
            </a:r>
            <a:endParaRPr lang="en-US" sz="1500" dirty="0"/>
          </a:p>
          <a:p>
            <a:r>
              <a:rPr lang="en-US" sz="1500" dirty="0">
                <a:solidFill>
                  <a:srgbClr val="2B2F33"/>
                </a:solidFill>
              </a:rPr>
              <a:t>Turn critical thinking into constructive solutions</a:t>
            </a:r>
            <a:endParaRPr lang="en-US" sz="1500" dirty="0"/>
          </a:p>
          <a:p>
            <a:r>
              <a:rPr lang="en-US" sz="1500" dirty="0">
                <a:solidFill>
                  <a:srgbClr val="2B2F33"/>
                </a:solidFill>
              </a:rPr>
              <a:t>Prioritise improvements for testing or implementation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434840" y="1143000"/>
            <a:ext cx="3383280" cy="4389120"/>
          </a:xfrm>
          <a:prstGeom prst="roundRect">
            <a:avLst>
              <a:gd name="adj" fmla="val 2162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10"/>
          <p:cNvSpPr/>
          <p:nvPr/>
        </p:nvSpPr>
        <p:spPr>
          <a:xfrm>
            <a:off x="4709160" y="1444752"/>
            <a:ext cx="283464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Outputs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4709160" y="1874520"/>
            <a:ext cx="2743200" cy="237744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ctr">
            <a:normAutofit/>
          </a:bodyPr>
          <a:lstStyle/>
          <a:p>
            <a:r>
              <a:rPr lang="en-US" sz="1500" dirty="0">
                <a:solidFill>
                  <a:srgbClr val="2B2F33"/>
                </a:solidFill>
              </a:rPr>
              <a:t>A list of “bad ideas” that would break the journey</a:t>
            </a:r>
            <a:endParaRPr lang="en-US" sz="1500" dirty="0"/>
          </a:p>
          <a:p>
            <a:r>
              <a:rPr lang="en-US" sz="1500" dirty="0">
                <a:solidFill>
                  <a:srgbClr val="2B2F33"/>
                </a:solidFill>
              </a:rPr>
              <a:t>Failure themes and likely root causes</a:t>
            </a:r>
            <a:endParaRPr lang="en-US" sz="1500" dirty="0"/>
          </a:p>
          <a:p>
            <a:r>
              <a:rPr lang="en-US" sz="1500" dirty="0">
                <a:solidFill>
                  <a:srgbClr val="2B2F33"/>
                </a:solidFill>
              </a:rPr>
              <a:t>Prioritised solution actions with owners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8183880" y="1143000"/>
            <a:ext cx="3108960" cy="4389120"/>
          </a:xfrm>
          <a:prstGeom prst="roundRect">
            <a:avLst>
              <a:gd name="adj" fmla="val 2353"/>
            </a:avLst>
          </a:prstGeom>
          <a:solidFill>
            <a:srgbClr val="E8F4F6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8458200" y="1444752"/>
            <a:ext cx="246888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Facilitator stance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8458200" y="1874520"/>
            <a:ext cx="2331720" cy="237744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ctr">
            <a:normAutofit/>
          </a:bodyPr>
          <a:lstStyle/>
          <a:p>
            <a:r>
              <a:rPr lang="en-US" sz="1500" dirty="0">
                <a:solidFill>
                  <a:srgbClr val="2B2F33"/>
                </a:solidFill>
              </a:rPr>
              <a:t>Critique systems, not people</a:t>
            </a:r>
            <a:endParaRPr lang="en-US" sz="1500" dirty="0"/>
          </a:p>
          <a:p>
            <a:r>
              <a:rPr lang="en-US" sz="1500" dirty="0">
                <a:solidFill>
                  <a:srgbClr val="2B2F33"/>
                </a:solidFill>
              </a:rPr>
              <a:t>Keep the negative phase time-boxed</a:t>
            </a:r>
            <a:endParaRPr lang="en-US" sz="1500" dirty="0"/>
          </a:p>
          <a:p>
            <a:r>
              <a:rPr lang="en-US" sz="1500" dirty="0">
                <a:solidFill>
                  <a:srgbClr val="2B2F33"/>
                </a:solidFill>
              </a:rPr>
              <a:t>Move every insight toward action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Reverse brainstorming flow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Process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4</a:t>
            </a:r>
            <a:endParaRPr lang="en-US" sz="800" dirty="0"/>
          </a:p>
        </p:txBody>
      </p:sp>
      <p:pic>
        <p:nvPicPr>
          <p:cNvPr id="8" name="Image 0" descr="/mnt/data/reverse_brainstorming_process_flow_diagram.png"/>
          <p:cNvPicPr>
            <a:picLocks noChangeAspect="1"/>
          </p:cNvPicPr>
          <p:nvPr/>
        </p:nvPicPr>
        <p:blipFill>
          <a:blip r:embed="rId3"/>
          <a:srcRect t="5580" b="5580"/>
          <a:stretch/>
        </p:blipFill>
        <p:spPr>
          <a:xfrm>
            <a:off x="566928" y="1143000"/>
            <a:ext cx="4114800" cy="5166360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5074920" y="1143000"/>
            <a:ext cx="6492240" cy="4912089"/>
          </a:xfrm>
          <a:prstGeom prst="roundRect">
            <a:avLst>
              <a:gd name="adj" fmla="val 1416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5394960" y="1417320"/>
            <a:ext cx="5394960" cy="3200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Meeting minutes checkpoints</a:t>
            </a:r>
            <a:endParaRPr lang="en-US" sz="2200" dirty="0"/>
          </a:p>
        </p:txBody>
      </p:sp>
      <p:sp>
        <p:nvSpPr>
          <p:cNvPr id="11" name="Shape 8"/>
          <p:cNvSpPr/>
          <p:nvPr/>
        </p:nvSpPr>
        <p:spPr>
          <a:xfrm>
            <a:off x="5394960" y="1965960"/>
            <a:ext cx="1280160" cy="393192"/>
          </a:xfrm>
          <a:prstGeom prst="rect">
            <a:avLst/>
          </a:prstGeom>
          <a:solidFill>
            <a:srgbClr val="F6F7F9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5449824" y="2020824"/>
            <a:ext cx="117043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Stage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6675120" y="1965960"/>
            <a:ext cx="4160520" cy="393192"/>
          </a:xfrm>
          <a:prstGeom prst="rect">
            <a:avLst/>
          </a:prstGeom>
          <a:solidFill>
            <a:srgbClr val="F6F7F9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6729984" y="2020824"/>
            <a:ext cx="405079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What to record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5394960" y="2359152"/>
            <a:ext cx="1280160" cy="393192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5449824" y="2414016"/>
            <a:ext cx="117043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1-2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6675120" y="2359152"/>
            <a:ext cx="4160520" cy="393192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6729984" y="2414016"/>
            <a:ext cx="405079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Final problem statement and reverse question</a:t>
            </a:r>
            <a:endParaRPr lang="en-US" sz="1100" dirty="0"/>
          </a:p>
        </p:txBody>
      </p:sp>
      <p:sp>
        <p:nvSpPr>
          <p:cNvPr id="19" name="Shape 16"/>
          <p:cNvSpPr/>
          <p:nvPr/>
        </p:nvSpPr>
        <p:spPr>
          <a:xfrm>
            <a:off x="5394960" y="2752344"/>
            <a:ext cx="1280160" cy="393192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0" name="Text 17"/>
          <p:cNvSpPr/>
          <p:nvPr/>
        </p:nvSpPr>
        <p:spPr>
          <a:xfrm>
            <a:off x="5449824" y="2807208"/>
            <a:ext cx="117043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100" dirty="0"/>
          </a:p>
        </p:txBody>
      </p:sp>
      <p:sp>
        <p:nvSpPr>
          <p:cNvPr id="21" name="Shape 18"/>
          <p:cNvSpPr/>
          <p:nvPr/>
        </p:nvSpPr>
        <p:spPr>
          <a:xfrm>
            <a:off x="6675120" y="2752344"/>
            <a:ext cx="4160520" cy="393192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2" name="Text 19"/>
          <p:cNvSpPr/>
          <p:nvPr/>
        </p:nvSpPr>
        <p:spPr>
          <a:xfrm>
            <a:off x="6729984" y="2807208"/>
            <a:ext cx="405079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Raw bad ideas, no filtering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5394960" y="3145536"/>
            <a:ext cx="1280160" cy="393192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4" name="Text 21"/>
          <p:cNvSpPr/>
          <p:nvPr/>
        </p:nvSpPr>
        <p:spPr>
          <a:xfrm>
            <a:off x="5449824" y="3200400"/>
            <a:ext cx="117043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4-5</a:t>
            </a:r>
            <a:endParaRPr lang="en-US" sz="1100" dirty="0"/>
          </a:p>
        </p:txBody>
      </p:sp>
      <p:sp>
        <p:nvSpPr>
          <p:cNvPr id="25" name="Shape 22"/>
          <p:cNvSpPr/>
          <p:nvPr/>
        </p:nvSpPr>
        <p:spPr>
          <a:xfrm>
            <a:off x="6675120" y="3145536"/>
            <a:ext cx="4160520" cy="393192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6" name="Text 23"/>
          <p:cNvSpPr/>
          <p:nvPr/>
        </p:nvSpPr>
        <p:spPr>
          <a:xfrm>
            <a:off x="6729984" y="3200400"/>
            <a:ext cx="405079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Themes, root causes, evidence gaps</a:t>
            </a:r>
            <a:endParaRPr lang="en-US" sz="1100" dirty="0"/>
          </a:p>
        </p:txBody>
      </p:sp>
      <p:sp>
        <p:nvSpPr>
          <p:cNvPr id="27" name="Shape 24"/>
          <p:cNvSpPr/>
          <p:nvPr/>
        </p:nvSpPr>
        <p:spPr>
          <a:xfrm>
            <a:off x="5394960" y="3538728"/>
            <a:ext cx="1280160" cy="393192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8" name="Text 25"/>
          <p:cNvSpPr/>
          <p:nvPr/>
        </p:nvSpPr>
        <p:spPr>
          <a:xfrm>
            <a:off x="5449824" y="3593592"/>
            <a:ext cx="117043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6-7</a:t>
            </a:r>
            <a:endParaRPr lang="en-US" sz="1100" dirty="0"/>
          </a:p>
        </p:txBody>
      </p:sp>
      <p:sp>
        <p:nvSpPr>
          <p:cNvPr id="29" name="Shape 26"/>
          <p:cNvSpPr/>
          <p:nvPr/>
        </p:nvSpPr>
        <p:spPr>
          <a:xfrm>
            <a:off x="6675120" y="3538728"/>
            <a:ext cx="4160520" cy="393192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0" name="Text 27"/>
          <p:cNvSpPr/>
          <p:nvPr/>
        </p:nvSpPr>
        <p:spPr>
          <a:xfrm>
            <a:off x="6729984" y="3593592"/>
            <a:ext cx="4050792" cy="30175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Solutions, priority, owner, next step</a:t>
            </a:r>
            <a:endParaRPr lang="en-US" sz="1100" dirty="0"/>
          </a:p>
        </p:txBody>
      </p:sp>
      <p:sp>
        <p:nvSpPr>
          <p:cNvPr id="31" name="Shape 28"/>
          <p:cNvSpPr/>
          <p:nvPr/>
        </p:nvSpPr>
        <p:spPr>
          <a:xfrm>
            <a:off x="5394960" y="4343400"/>
            <a:ext cx="5440680" cy="1051560"/>
          </a:xfrm>
          <a:prstGeom prst="roundRect">
            <a:avLst>
              <a:gd name="adj" fmla="val 6957"/>
            </a:avLst>
          </a:prstGeom>
          <a:solidFill>
            <a:srgbClr val="E8F4F6"/>
          </a:solidFill>
          <a:ln w="12700">
            <a:solidFill>
              <a:srgbClr val="E8F4F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2" name="Text 29"/>
          <p:cNvSpPr/>
          <p:nvPr/>
        </p:nvSpPr>
        <p:spPr>
          <a:xfrm>
            <a:off x="5596128" y="4590288"/>
            <a:ext cx="5029200" cy="5029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Tip for the minute-taker: do not sanitise negative ideas too early. Capture them first, then translate them during the flip stage.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Agenda and timings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Run of show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5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731520" y="1078992"/>
            <a:ext cx="10789920" cy="512064"/>
          </a:xfrm>
          <a:prstGeom prst="roundRect">
            <a:avLst>
              <a:gd name="adj" fmla="val 14286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960120" y="1207008"/>
            <a:ext cx="91440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0-10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2011680" y="1188720"/>
            <a:ext cx="228600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Frame the challenge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4526280" y="1197864"/>
            <a:ext cx="62636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Confirm scope, patient group, and success measures.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731520" y="1783080"/>
            <a:ext cx="10789920" cy="512064"/>
          </a:xfrm>
          <a:prstGeom prst="roundRect">
            <a:avLst>
              <a:gd name="adj" fmla="val 14286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3" name="Text 11"/>
          <p:cNvSpPr/>
          <p:nvPr/>
        </p:nvSpPr>
        <p:spPr>
          <a:xfrm>
            <a:off x="960120" y="1911096"/>
            <a:ext cx="91440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10-15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2011680" y="1892808"/>
            <a:ext cx="228600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Reverse the question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526280" y="1901952"/>
            <a:ext cx="62636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Create one sharp failure prompt.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731520" y="2487168"/>
            <a:ext cx="10789920" cy="512064"/>
          </a:xfrm>
          <a:prstGeom prst="roundRect">
            <a:avLst>
              <a:gd name="adj" fmla="val 14286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Text 15"/>
          <p:cNvSpPr/>
          <p:nvPr/>
        </p:nvSpPr>
        <p:spPr>
          <a:xfrm>
            <a:off x="960120" y="2615184"/>
            <a:ext cx="91440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15-30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2011680" y="2596896"/>
            <a:ext cx="228600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Generate bad ideas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4526280" y="2606040"/>
            <a:ext cx="62636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Silent writing, then group expansion.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731520" y="3191256"/>
            <a:ext cx="10789920" cy="512064"/>
          </a:xfrm>
          <a:prstGeom prst="roundRect">
            <a:avLst>
              <a:gd name="adj" fmla="val 14286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Text 19"/>
          <p:cNvSpPr/>
          <p:nvPr/>
        </p:nvSpPr>
        <p:spPr>
          <a:xfrm>
            <a:off x="960120" y="3319272"/>
            <a:ext cx="91440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30-45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2011680" y="3300984"/>
            <a:ext cx="228600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Cluster patterns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526280" y="3310128"/>
            <a:ext cx="62636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Group similar failure points.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731520" y="3895344"/>
            <a:ext cx="10789920" cy="512064"/>
          </a:xfrm>
          <a:prstGeom prst="roundRect">
            <a:avLst>
              <a:gd name="adj" fmla="val 14286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5" name="Text 23"/>
          <p:cNvSpPr/>
          <p:nvPr/>
        </p:nvSpPr>
        <p:spPr>
          <a:xfrm>
            <a:off x="960120" y="4023360"/>
            <a:ext cx="91440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45-60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2011680" y="4005072"/>
            <a:ext cx="228600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Root causes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4526280" y="4014216"/>
            <a:ext cx="62636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Ask why these failures could happen.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731520" y="4599432"/>
            <a:ext cx="10789920" cy="512064"/>
          </a:xfrm>
          <a:prstGeom prst="roundRect">
            <a:avLst>
              <a:gd name="adj" fmla="val 14286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9" name="Text 27"/>
          <p:cNvSpPr/>
          <p:nvPr/>
        </p:nvSpPr>
        <p:spPr>
          <a:xfrm>
            <a:off x="960120" y="4727448"/>
            <a:ext cx="91440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60-80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2011680" y="4709160"/>
            <a:ext cx="228600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Flip and prioritise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4526280" y="4718304"/>
            <a:ext cx="62636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Convert into solutions and rank.</a:t>
            </a:r>
            <a:endParaRPr lang="en-US" sz="1250" dirty="0"/>
          </a:p>
        </p:txBody>
      </p:sp>
      <p:sp>
        <p:nvSpPr>
          <p:cNvPr id="32" name="Shape 30"/>
          <p:cNvSpPr/>
          <p:nvPr/>
        </p:nvSpPr>
        <p:spPr>
          <a:xfrm>
            <a:off x="731520" y="5303520"/>
            <a:ext cx="10789920" cy="512064"/>
          </a:xfrm>
          <a:prstGeom prst="roundRect">
            <a:avLst>
              <a:gd name="adj" fmla="val 14286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3" name="Text 31"/>
          <p:cNvSpPr/>
          <p:nvPr/>
        </p:nvSpPr>
        <p:spPr>
          <a:xfrm>
            <a:off x="960120" y="5431536"/>
            <a:ext cx="914400" cy="182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80-90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2011680" y="5413248"/>
            <a:ext cx="2286000" cy="2194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Actions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4526280" y="5422392"/>
            <a:ext cx="62636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Assign owner, next step, and evidence needed.</a:t>
            </a:r>
            <a:endParaRPr lang="en-US" sz="12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Roles and ground rules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Facilitation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6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731520" y="1234440"/>
            <a:ext cx="5074920" cy="1097280"/>
          </a:xfrm>
          <a:prstGeom prst="roundRect">
            <a:avLst>
              <a:gd name="adj" fmla="val 6667"/>
            </a:avLst>
          </a:prstGeom>
          <a:solidFill>
            <a:srgbClr val="E8F4F6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987552" y="1463040"/>
            <a:ext cx="164592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Facilitator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2651760" y="1444752"/>
            <a:ext cx="2834640" cy="42062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Keeps process moving and protects psychological safety.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6309360" y="1234440"/>
            <a:ext cx="507492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10"/>
          <p:cNvSpPr/>
          <p:nvPr/>
        </p:nvSpPr>
        <p:spPr>
          <a:xfrm>
            <a:off x="6565392" y="1463040"/>
            <a:ext cx="164592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Minute-taker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8229600" y="1444752"/>
            <a:ext cx="2834640" cy="42062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Captures exact ideas, decisions, open questions, and actions.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731520" y="2880360"/>
            <a:ext cx="507492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987552" y="3108960"/>
            <a:ext cx="164592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Timekeeper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2651760" y="3090672"/>
            <a:ext cx="2834640" cy="42062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Keeps each phase short and visible.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6309360" y="2880360"/>
            <a:ext cx="5074920" cy="109728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6"/>
          <p:cNvSpPr/>
          <p:nvPr/>
        </p:nvSpPr>
        <p:spPr>
          <a:xfrm>
            <a:off x="6565392" y="3108960"/>
            <a:ext cx="164592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Participants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229600" y="3090672"/>
            <a:ext cx="2834640" cy="42062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Generate ideas, challenge assumptions, and help flip insights into solutions.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731520" y="4892040"/>
            <a:ext cx="10561320" cy="685800"/>
          </a:xfrm>
          <a:prstGeom prst="roundRect">
            <a:avLst>
              <a:gd name="adj" fmla="val 10667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Text 19"/>
          <p:cNvSpPr/>
          <p:nvPr/>
        </p:nvSpPr>
        <p:spPr>
          <a:xfrm>
            <a:off x="1005840" y="5102352"/>
            <a:ext cx="9966960" cy="23774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Ground rule to read aloud: “We are designing failure on purpose. Critique processes, journeys, assumptions, and systems - not people.”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Working example: doctor appointment registration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Workshop input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7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731520" y="1115568"/>
            <a:ext cx="5166360" cy="2057400"/>
          </a:xfrm>
          <a:prstGeom prst="roundRect">
            <a:avLst>
              <a:gd name="adj" fmla="val 3556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1005840" y="1389888"/>
            <a:ext cx="329184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Original challenge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005840" y="1810512"/>
            <a:ext cx="4526280" cy="7772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How might we help patients register and book a doctor appointment online quickly, confidently, and without calling the clinic?</a:t>
            </a:r>
            <a:endParaRPr lang="en-US" sz="1700" dirty="0"/>
          </a:p>
        </p:txBody>
      </p:sp>
      <p:sp>
        <p:nvSpPr>
          <p:cNvPr id="11" name="Shape 9"/>
          <p:cNvSpPr/>
          <p:nvPr/>
        </p:nvSpPr>
        <p:spPr>
          <a:xfrm>
            <a:off x="6263640" y="1115568"/>
            <a:ext cx="5166360" cy="2057400"/>
          </a:xfrm>
          <a:prstGeom prst="roundRect">
            <a:avLst>
              <a:gd name="adj" fmla="val 3556"/>
            </a:avLst>
          </a:prstGeom>
          <a:solidFill>
            <a:srgbClr val="E8F4F6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10"/>
          <p:cNvSpPr/>
          <p:nvPr/>
        </p:nvSpPr>
        <p:spPr>
          <a:xfrm>
            <a:off x="6537960" y="1389888"/>
            <a:ext cx="329184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Reverse question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6537960" y="1810512"/>
            <a:ext cx="4526280" cy="7772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How could we make patients abandon the online doctor appointment registration process?</a:t>
            </a:r>
            <a:endParaRPr lang="en-US" sz="1700" dirty="0"/>
          </a:p>
        </p:txBody>
      </p:sp>
      <p:sp>
        <p:nvSpPr>
          <p:cNvPr id="14" name="Shape 12"/>
          <p:cNvSpPr/>
          <p:nvPr/>
        </p:nvSpPr>
        <p:spPr>
          <a:xfrm>
            <a:off x="731520" y="3657600"/>
            <a:ext cx="5303520" cy="342900"/>
          </a:xfrm>
          <a:prstGeom prst="rect">
            <a:avLst/>
          </a:prstGeom>
          <a:solidFill>
            <a:srgbClr val="F6F7F9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786384" y="3712464"/>
            <a:ext cx="519379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Bad idea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035040" y="3657600"/>
            <a:ext cx="5394960" cy="342900"/>
          </a:xfrm>
          <a:prstGeom prst="rect">
            <a:avLst/>
          </a:prstGeom>
          <a:solidFill>
            <a:srgbClr val="F6F7F9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Text 15"/>
          <p:cNvSpPr/>
          <p:nvPr/>
        </p:nvSpPr>
        <p:spPr>
          <a:xfrm>
            <a:off x="6089904" y="3712464"/>
            <a:ext cx="528523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Likely effect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731520" y="4000500"/>
            <a:ext cx="5303520" cy="3429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9" name="Text 17"/>
          <p:cNvSpPr/>
          <p:nvPr/>
        </p:nvSpPr>
        <p:spPr>
          <a:xfrm>
            <a:off x="786384" y="4055364"/>
            <a:ext cx="519379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Hide the booking button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035040" y="4000500"/>
            <a:ext cx="5394960" cy="3429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Text 19"/>
          <p:cNvSpPr/>
          <p:nvPr/>
        </p:nvSpPr>
        <p:spPr>
          <a:xfrm>
            <a:off x="6089904" y="4055364"/>
            <a:ext cx="528523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Patient cannot start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731520" y="4343400"/>
            <a:ext cx="5303520" cy="3429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3" name="Text 21"/>
          <p:cNvSpPr/>
          <p:nvPr/>
        </p:nvSpPr>
        <p:spPr>
          <a:xfrm>
            <a:off x="786384" y="4398264"/>
            <a:ext cx="519379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Ask for too much information upfront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035040" y="4343400"/>
            <a:ext cx="5394960" cy="3429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5" name="Text 23"/>
          <p:cNvSpPr/>
          <p:nvPr/>
        </p:nvSpPr>
        <p:spPr>
          <a:xfrm>
            <a:off x="6089904" y="4398264"/>
            <a:ext cx="528523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Patient feels overloaded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731520" y="4686300"/>
            <a:ext cx="5303520" cy="3429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7" name="Text 25"/>
          <p:cNvSpPr/>
          <p:nvPr/>
        </p:nvSpPr>
        <p:spPr>
          <a:xfrm>
            <a:off x="786384" y="4741164"/>
            <a:ext cx="519379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medical jargon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6035040" y="4686300"/>
            <a:ext cx="5394960" cy="3429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9" name="Text 27"/>
          <p:cNvSpPr/>
          <p:nvPr/>
        </p:nvSpPr>
        <p:spPr>
          <a:xfrm>
            <a:off x="6089904" y="4741164"/>
            <a:ext cx="528523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Patient misunderstands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731520" y="5029200"/>
            <a:ext cx="5303520" cy="3429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1" name="Text 29"/>
          <p:cNvSpPr/>
          <p:nvPr/>
        </p:nvSpPr>
        <p:spPr>
          <a:xfrm>
            <a:off x="786384" y="5084064"/>
            <a:ext cx="519379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Give vague error messages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6035040" y="5029200"/>
            <a:ext cx="5394960" cy="34290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3" name="Text 31"/>
          <p:cNvSpPr/>
          <p:nvPr/>
        </p:nvSpPr>
        <p:spPr>
          <a:xfrm>
            <a:off x="6089904" y="5084064"/>
            <a:ext cx="528523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Patient cannot recover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731520" y="5372100"/>
            <a:ext cx="5303520" cy="3429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5" name="Text 33"/>
          <p:cNvSpPr/>
          <p:nvPr/>
        </p:nvSpPr>
        <p:spPr>
          <a:xfrm>
            <a:off x="786384" y="5426964"/>
            <a:ext cx="519379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Send no confirmation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6035040" y="5372100"/>
            <a:ext cx="5394960" cy="34290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7" name="Text 35"/>
          <p:cNvSpPr/>
          <p:nvPr/>
        </p:nvSpPr>
        <p:spPr>
          <a:xfrm>
            <a:off x="6089904" y="5426964"/>
            <a:ext cx="5285232" cy="2514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Patient calls reception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Minutes capture: patterns and root causes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Workshop synthesis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8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685800" y="1188720"/>
            <a:ext cx="2011680" cy="632460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740664" y="1243584"/>
            <a:ext cx="19019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Failure pattern</a:t>
            </a:r>
            <a:endParaRPr lang="en-US" sz="1020" dirty="0"/>
          </a:p>
        </p:txBody>
      </p:sp>
      <p:sp>
        <p:nvSpPr>
          <p:cNvPr id="10" name="Shape 8"/>
          <p:cNvSpPr/>
          <p:nvPr/>
        </p:nvSpPr>
        <p:spPr>
          <a:xfrm>
            <a:off x="2697480" y="1188720"/>
            <a:ext cx="3840480" cy="632460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1" name="Text 9"/>
          <p:cNvSpPr/>
          <p:nvPr/>
        </p:nvSpPr>
        <p:spPr>
          <a:xfrm>
            <a:off x="2752344" y="1243584"/>
            <a:ext cx="37307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Root-cause question</a:t>
            </a:r>
            <a:endParaRPr lang="en-US" sz="1020" dirty="0"/>
          </a:p>
        </p:txBody>
      </p:sp>
      <p:sp>
        <p:nvSpPr>
          <p:cNvPr id="12" name="Shape 10"/>
          <p:cNvSpPr/>
          <p:nvPr/>
        </p:nvSpPr>
        <p:spPr>
          <a:xfrm>
            <a:off x="6537960" y="1188720"/>
            <a:ext cx="5074920" cy="632460"/>
          </a:xfrm>
          <a:prstGeom prst="rect">
            <a:avLst/>
          </a:prstGeom>
          <a:solidFill>
            <a:srgbClr val="1E6F7C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3" name="Text 11"/>
          <p:cNvSpPr/>
          <p:nvPr/>
        </p:nvSpPr>
        <p:spPr>
          <a:xfrm>
            <a:off x="6592824" y="1243584"/>
            <a:ext cx="496519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Example note</a:t>
            </a:r>
            <a:endParaRPr lang="en-US" sz="1020" dirty="0"/>
          </a:p>
        </p:txBody>
      </p:sp>
      <p:sp>
        <p:nvSpPr>
          <p:cNvPr id="14" name="Shape 12"/>
          <p:cNvSpPr/>
          <p:nvPr/>
        </p:nvSpPr>
        <p:spPr>
          <a:xfrm>
            <a:off x="685800" y="1821180"/>
            <a:ext cx="201168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740664" y="1876044"/>
            <a:ext cx="19019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Visibility</a:t>
            </a:r>
            <a:endParaRPr lang="en-US" sz="1020" dirty="0"/>
          </a:p>
        </p:txBody>
      </p:sp>
      <p:sp>
        <p:nvSpPr>
          <p:cNvPr id="16" name="Shape 14"/>
          <p:cNvSpPr/>
          <p:nvPr/>
        </p:nvSpPr>
        <p:spPr>
          <a:xfrm>
            <a:off x="2697480" y="1821180"/>
            <a:ext cx="384048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Text 15"/>
          <p:cNvSpPr/>
          <p:nvPr/>
        </p:nvSpPr>
        <p:spPr>
          <a:xfrm>
            <a:off x="2752344" y="1876044"/>
            <a:ext cx="37307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Why can’t patients find the right start point?</a:t>
            </a:r>
            <a:endParaRPr lang="en-US" sz="1020" dirty="0"/>
          </a:p>
        </p:txBody>
      </p:sp>
      <p:sp>
        <p:nvSpPr>
          <p:cNvPr id="18" name="Shape 16"/>
          <p:cNvSpPr/>
          <p:nvPr/>
        </p:nvSpPr>
        <p:spPr>
          <a:xfrm>
            <a:off x="6537960" y="1821180"/>
            <a:ext cx="507492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9" name="Text 17"/>
          <p:cNvSpPr/>
          <p:nvPr/>
        </p:nvSpPr>
        <p:spPr>
          <a:xfrm>
            <a:off x="6592824" y="1876044"/>
            <a:ext cx="496519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Website is organised by department, not patient task.</a:t>
            </a:r>
            <a:endParaRPr lang="en-US" sz="1020" dirty="0"/>
          </a:p>
        </p:txBody>
      </p:sp>
      <p:sp>
        <p:nvSpPr>
          <p:cNvPr id="20" name="Shape 18"/>
          <p:cNvSpPr/>
          <p:nvPr/>
        </p:nvSpPr>
        <p:spPr>
          <a:xfrm>
            <a:off x="685800" y="2453640"/>
            <a:ext cx="2011680" cy="63246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Text 19"/>
          <p:cNvSpPr/>
          <p:nvPr/>
        </p:nvSpPr>
        <p:spPr>
          <a:xfrm>
            <a:off x="740664" y="2508504"/>
            <a:ext cx="19019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Trust</a:t>
            </a:r>
            <a:endParaRPr lang="en-US" sz="1020" dirty="0"/>
          </a:p>
        </p:txBody>
      </p:sp>
      <p:sp>
        <p:nvSpPr>
          <p:cNvPr id="22" name="Shape 20"/>
          <p:cNvSpPr/>
          <p:nvPr/>
        </p:nvSpPr>
        <p:spPr>
          <a:xfrm>
            <a:off x="2697480" y="2453640"/>
            <a:ext cx="3840480" cy="63246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3" name="Text 21"/>
          <p:cNvSpPr/>
          <p:nvPr/>
        </p:nvSpPr>
        <p:spPr>
          <a:xfrm>
            <a:off x="2752344" y="2508504"/>
            <a:ext cx="37307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What makes the process feel risky or uncertain?</a:t>
            </a:r>
            <a:endParaRPr lang="en-US" sz="1020" dirty="0"/>
          </a:p>
        </p:txBody>
      </p:sp>
      <p:sp>
        <p:nvSpPr>
          <p:cNvPr id="24" name="Shape 22"/>
          <p:cNvSpPr/>
          <p:nvPr/>
        </p:nvSpPr>
        <p:spPr>
          <a:xfrm>
            <a:off x="6537960" y="2453640"/>
            <a:ext cx="5074920" cy="63246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5" name="Text 23"/>
          <p:cNvSpPr/>
          <p:nvPr/>
        </p:nvSpPr>
        <p:spPr>
          <a:xfrm>
            <a:off x="6592824" y="2508504"/>
            <a:ext cx="496519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Booking confirmation and payment/eligibility rules are unclear.</a:t>
            </a:r>
            <a:endParaRPr lang="en-US" sz="1020" dirty="0"/>
          </a:p>
        </p:txBody>
      </p:sp>
      <p:sp>
        <p:nvSpPr>
          <p:cNvPr id="26" name="Shape 24"/>
          <p:cNvSpPr/>
          <p:nvPr/>
        </p:nvSpPr>
        <p:spPr>
          <a:xfrm>
            <a:off x="685800" y="3086100"/>
            <a:ext cx="201168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7" name="Text 25"/>
          <p:cNvSpPr/>
          <p:nvPr/>
        </p:nvSpPr>
        <p:spPr>
          <a:xfrm>
            <a:off x="740664" y="3140964"/>
            <a:ext cx="19019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Language</a:t>
            </a:r>
            <a:endParaRPr lang="en-US" sz="1020" dirty="0"/>
          </a:p>
        </p:txBody>
      </p:sp>
      <p:sp>
        <p:nvSpPr>
          <p:cNvPr id="28" name="Shape 26"/>
          <p:cNvSpPr/>
          <p:nvPr/>
        </p:nvSpPr>
        <p:spPr>
          <a:xfrm>
            <a:off x="2697480" y="3086100"/>
            <a:ext cx="384048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9" name="Text 27"/>
          <p:cNvSpPr/>
          <p:nvPr/>
        </p:nvSpPr>
        <p:spPr>
          <a:xfrm>
            <a:off x="2752344" y="3140964"/>
            <a:ext cx="37307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Where do labels reflect internal terms?</a:t>
            </a:r>
            <a:endParaRPr lang="en-US" sz="1020" dirty="0"/>
          </a:p>
        </p:txBody>
      </p:sp>
      <p:sp>
        <p:nvSpPr>
          <p:cNvPr id="30" name="Shape 28"/>
          <p:cNvSpPr/>
          <p:nvPr/>
        </p:nvSpPr>
        <p:spPr>
          <a:xfrm>
            <a:off x="6537960" y="3086100"/>
            <a:ext cx="507492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1" name="Text 29"/>
          <p:cNvSpPr/>
          <p:nvPr/>
        </p:nvSpPr>
        <p:spPr>
          <a:xfrm>
            <a:off x="6592824" y="3140964"/>
            <a:ext cx="496519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Appointment categories use clinic terminology.</a:t>
            </a:r>
            <a:endParaRPr lang="en-US" sz="1020" dirty="0"/>
          </a:p>
        </p:txBody>
      </p:sp>
      <p:sp>
        <p:nvSpPr>
          <p:cNvPr id="32" name="Shape 30"/>
          <p:cNvSpPr/>
          <p:nvPr/>
        </p:nvSpPr>
        <p:spPr>
          <a:xfrm>
            <a:off x="685800" y="3718560"/>
            <a:ext cx="2011680" cy="63246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3" name="Text 31"/>
          <p:cNvSpPr/>
          <p:nvPr/>
        </p:nvSpPr>
        <p:spPr>
          <a:xfrm>
            <a:off x="740664" y="3773424"/>
            <a:ext cx="19019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Error recovery</a:t>
            </a:r>
            <a:endParaRPr lang="en-US" sz="1020" dirty="0"/>
          </a:p>
        </p:txBody>
      </p:sp>
      <p:sp>
        <p:nvSpPr>
          <p:cNvPr id="34" name="Shape 32"/>
          <p:cNvSpPr/>
          <p:nvPr/>
        </p:nvSpPr>
        <p:spPr>
          <a:xfrm>
            <a:off x="2697480" y="3718560"/>
            <a:ext cx="3840480" cy="63246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5" name="Text 33"/>
          <p:cNvSpPr/>
          <p:nvPr/>
        </p:nvSpPr>
        <p:spPr>
          <a:xfrm>
            <a:off x="2752344" y="3773424"/>
            <a:ext cx="37307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What happens when users make mistakes?</a:t>
            </a:r>
            <a:endParaRPr lang="en-US" sz="1020" dirty="0"/>
          </a:p>
        </p:txBody>
      </p:sp>
      <p:sp>
        <p:nvSpPr>
          <p:cNvPr id="36" name="Shape 34"/>
          <p:cNvSpPr/>
          <p:nvPr/>
        </p:nvSpPr>
        <p:spPr>
          <a:xfrm>
            <a:off x="6537960" y="3718560"/>
            <a:ext cx="5074920" cy="632460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7" name="Text 35"/>
          <p:cNvSpPr/>
          <p:nvPr/>
        </p:nvSpPr>
        <p:spPr>
          <a:xfrm>
            <a:off x="6592824" y="3773424"/>
            <a:ext cx="496519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Error messages say “invalid input” without recovery guidance.</a:t>
            </a:r>
            <a:endParaRPr lang="en-US" sz="1020" dirty="0"/>
          </a:p>
        </p:txBody>
      </p:sp>
      <p:sp>
        <p:nvSpPr>
          <p:cNvPr id="38" name="Shape 36"/>
          <p:cNvSpPr/>
          <p:nvPr/>
        </p:nvSpPr>
        <p:spPr>
          <a:xfrm>
            <a:off x="685800" y="4351020"/>
            <a:ext cx="201168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9" name="Text 37"/>
          <p:cNvSpPr/>
          <p:nvPr/>
        </p:nvSpPr>
        <p:spPr>
          <a:xfrm>
            <a:off x="740664" y="4405884"/>
            <a:ext cx="19019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Mobile friction</a:t>
            </a:r>
            <a:endParaRPr lang="en-US" sz="1020" dirty="0"/>
          </a:p>
        </p:txBody>
      </p:sp>
      <p:sp>
        <p:nvSpPr>
          <p:cNvPr id="40" name="Shape 38"/>
          <p:cNvSpPr/>
          <p:nvPr/>
        </p:nvSpPr>
        <p:spPr>
          <a:xfrm>
            <a:off x="2697480" y="4351020"/>
            <a:ext cx="384048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1" name="Text 39"/>
          <p:cNvSpPr/>
          <p:nvPr/>
        </p:nvSpPr>
        <p:spPr>
          <a:xfrm>
            <a:off x="2752344" y="4405884"/>
            <a:ext cx="373075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Where does the journey break on phones?</a:t>
            </a:r>
            <a:endParaRPr lang="en-US" sz="1020" dirty="0"/>
          </a:p>
        </p:txBody>
      </p:sp>
      <p:sp>
        <p:nvSpPr>
          <p:cNvPr id="42" name="Shape 40"/>
          <p:cNvSpPr/>
          <p:nvPr/>
        </p:nvSpPr>
        <p:spPr>
          <a:xfrm>
            <a:off x="6537960" y="4351020"/>
            <a:ext cx="5074920" cy="632460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3" name="Text 41"/>
          <p:cNvSpPr/>
          <p:nvPr/>
        </p:nvSpPr>
        <p:spPr>
          <a:xfrm>
            <a:off x="6592824" y="4405884"/>
            <a:ext cx="4965192" cy="5410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Date picker and forms are hard to use on small screens.</a:t>
            </a:r>
            <a:endParaRPr lang="en-US" sz="1020" dirty="0"/>
          </a:p>
        </p:txBody>
      </p:sp>
      <p:sp>
        <p:nvSpPr>
          <p:cNvPr id="44" name="Shape 42"/>
          <p:cNvSpPr/>
          <p:nvPr/>
        </p:nvSpPr>
        <p:spPr>
          <a:xfrm>
            <a:off x="822960" y="5486400"/>
            <a:ext cx="10607040" cy="530352"/>
          </a:xfrm>
          <a:prstGeom prst="roundRect">
            <a:avLst>
              <a:gd name="adj" fmla="val 13793"/>
            </a:avLst>
          </a:prstGeom>
          <a:solidFill>
            <a:srgbClr val="E8F4F6"/>
          </a:solidFill>
          <a:ln w="12700">
            <a:solidFill>
              <a:srgbClr val="E8F4F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5" name="Text 43"/>
          <p:cNvSpPr/>
          <p:nvPr/>
        </p:nvSpPr>
        <p:spPr>
          <a:xfrm>
            <a:off x="1005840" y="5641848"/>
            <a:ext cx="10149840" cy="201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6F7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Advanced note: root causes should explain why the failure could occur - not just restate the failure.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28016" cy="6858000"/>
          </a:xfrm>
          <a:prstGeom prst="rect">
            <a:avLst/>
          </a:prstGeom>
          <a:solidFill>
            <a:srgbClr val="1E6F7C"/>
          </a:solidFill>
          <a:ln w="12700">
            <a:solidFill>
              <a:srgbClr val="1E6F7C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" name="Text 2"/>
          <p:cNvSpPr/>
          <p:nvPr/>
        </p:nvSpPr>
        <p:spPr>
          <a:xfrm>
            <a:off x="502920" y="320040"/>
            <a:ext cx="8686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B2F33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Flip failures into solutions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601200" y="384048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B7280"/>
                </a:solidFill>
              </a:rPr>
              <a:t>Decision-making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896112"/>
            <a:ext cx="11109960" cy="0"/>
          </a:xfrm>
          <a:prstGeom prst="line">
            <a:avLst/>
          </a:prstGeom>
          <a:noFill/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502920" y="6519672"/>
            <a:ext cx="3474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AA2AF"/>
                </a:solidFill>
              </a:rPr>
              <a:t>Reverse Brainstorming Session Guide  |  9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685800" y="1143000"/>
            <a:ext cx="3063240" cy="568234"/>
          </a:xfrm>
          <a:prstGeom prst="rect">
            <a:avLst/>
          </a:prstGeom>
          <a:solidFill>
            <a:srgbClr val="F6F7F9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740664" y="1197864"/>
            <a:ext cx="295351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Bad idea</a:t>
            </a:r>
            <a:endParaRPr lang="en-US" sz="1040" dirty="0"/>
          </a:p>
        </p:txBody>
      </p:sp>
      <p:sp>
        <p:nvSpPr>
          <p:cNvPr id="10" name="Shape 8"/>
          <p:cNvSpPr/>
          <p:nvPr/>
        </p:nvSpPr>
        <p:spPr>
          <a:xfrm>
            <a:off x="3749040" y="1143000"/>
            <a:ext cx="5669280" cy="568234"/>
          </a:xfrm>
          <a:prstGeom prst="rect">
            <a:avLst/>
          </a:prstGeom>
          <a:solidFill>
            <a:srgbClr val="F6F7F9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1" name="Text 9"/>
          <p:cNvSpPr/>
          <p:nvPr/>
        </p:nvSpPr>
        <p:spPr>
          <a:xfrm>
            <a:off x="3803904" y="1197864"/>
            <a:ext cx="555955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Flipped solution</a:t>
            </a:r>
            <a:endParaRPr lang="en-US" sz="1040" dirty="0"/>
          </a:p>
        </p:txBody>
      </p:sp>
      <p:sp>
        <p:nvSpPr>
          <p:cNvPr id="12" name="Shape 10"/>
          <p:cNvSpPr/>
          <p:nvPr/>
        </p:nvSpPr>
        <p:spPr>
          <a:xfrm>
            <a:off x="9418320" y="1143000"/>
            <a:ext cx="2194560" cy="568234"/>
          </a:xfrm>
          <a:prstGeom prst="rect">
            <a:avLst/>
          </a:prstGeom>
          <a:solidFill>
            <a:srgbClr val="F6F7F9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3" name="Text 11"/>
          <p:cNvSpPr/>
          <p:nvPr/>
        </p:nvSpPr>
        <p:spPr>
          <a:xfrm>
            <a:off x="9473184" y="1197864"/>
            <a:ext cx="208483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Priority</a:t>
            </a:r>
            <a:endParaRPr lang="en-US" sz="1040" dirty="0"/>
          </a:p>
        </p:txBody>
      </p:sp>
      <p:sp>
        <p:nvSpPr>
          <p:cNvPr id="14" name="Shape 12"/>
          <p:cNvSpPr/>
          <p:nvPr/>
        </p:nvSpPr>
        <p:spPr>
          <a:xfrm>
            <a:off x="685800" y="1711234"/>
            <a:ext cx="306324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 13"/>
          <p:cNvSpPr/>
          <p:nvPr/>
        </p:nvSpPr>
        <p:spPr>
          <a:xfrm>
            <a:off x="740664" y="1766098"/>
            <a:ext cx="295351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Hide the booking button</a:t>
            </a:r>
            <a:endParaRPr lang="en-US" sz="1040" dirty="0"/>
          </a:p>
        </p:txBody>
      </p:sp>
      <p:sp>
        <p:nvSpPr>
          <p:cNvPr id="16" name="Shape 14"/>
          <p:cNvSpPr/>
          <p:nvPr/>
        </p:nvSpPr>
        <p:spPr>
          <a:xfrm>
            <a:off x="3749040" y="1711234"/>
            <a:ext cx="566928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Text 15"/>
          <p:cNvSpPr/>
          <p:nvPr/>
        </p:nvSpPr>
        <p:spPr>
          <a:xfrm>
            <a:off x="3803904" y="1766098"/>
            <a:ext cx="555955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Place a clear “Book Appointment” button on key pages</a:t>
            </a:r>
            <a:endParaRPr lang="en-US" sz="1040" dirty="0"/>
          </a:p>
        </p:txBody>
      </p:sp>
      <p:sp>
        <p:nvSpPr>
          <p:cNvPr id="18" name="Shape 16"/>
          <p:cNvSpPr/>
          <p:nvPr/>
        </p:nvSpPr>
        <p:spPr>
          <a:xfrm>
            <a:off x="9418320" y="1711234"/>
            <a:ext cx="219456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9" name="Text 17"/>
          <p:cNvSpPr/>
          <p:nvPr/>
        </p:nvSpPr>
        <p:spPr>
          <a:xfrm>
            <a:off x="9473184" y="1766098"/>
            <a:ext cx="208483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High</a:t>
            </a:r>
            <a:endParaRPr lang="en-US" sz="1040" dirty="0"/>
          </a:p>
        </p:txBody>
      </p:sp>
      <p:sp>
        <p:nvSpPr>
          <p:cNvPr id="20" name="Shape 18"/>
          <p:cNvSpPr/>
          <p:nvPr/>
        </p:nvSpPr>
        <p:spPr>
          <a:xfrm>
            <a:off x="685800" y="2279469"/>
            <a:ext cx="306324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Text 19"/>
          <p:cNvSpPr/>
          <p:nvPr/>
        </p:nvSpPr>
        <p:spPr>
          <a:xfrm>
            <a:off x="740664" y="2334333"/>
            <a:ext cx="295351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Ask for too much upfront</a:t>
            </a:r>
            <a:endParaRPr lang="en-US" sz="1040" dirty="0"/>
          </a:p>
        </p:txBody>
      </p:sp>
      <p:sp>
        <p:nvSpPr>
          <p:cNvPr id="22" name="Shape 20"/>
          <p:cNvSpPr/>
          <p:nvPr/>
        </p:nvSpPr>
        <p:spPr>
          <a:xfrm>
            <a:off x="3749040" y="2279469"/>
            <a:ext cx="566928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3" name="Text 21"/>
          <p:cNvSpPr/>
          <p:nvPr/>
        </p:nvSpPr>
        <p:spPr>
          <a:xfrm>
            <a:off x="3803904" y="2334333"/>
            <a:ext cx="555955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Show availability before detailed registration</a:t>
            </a:r>
            <a:endParaRPr lang="en-US" sz="1040" dirty="0"/>
          </a:p>
        </p:txBody>
      </p:sp>
      <p:sp>
        <p:nvSpPr>
          <p:cNvPr id="24" name="Shape 22"/>
          <p:cNvSpPr/>
          <p:nvPr/>
        </p:nvSpPr>
        <p:spPr>
          <a:xfrm>
            <a:off x="9418320" y="2279469"/>
            <a:ext cx="219456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5" name="Text 23"/>
          <p:cNvSpPr/>
          <p:nvPr/>
        </p:nvSpPr>
        <p:spPr>
          <a:xfrm>
            <a:off x="9473184" y="2334333"/>
            <a:ext cx="208483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High</a:t>
            </a:r>
            <a:endParaRPr lang="en-US" sz="1040" dirty="0"/>
          </a:p>
        </p:txBody>
      </p:sp>
      <p:sp>
        <p:nvSpPr>
          <p:cNvPr id="26" name="Shape 24"/>
          <p:cNvSpPr/>
          <p:nvPr/>
        </p:nvSpPr>
        <p:spPr>
          <a:xfrm>
            <a:off x="685800" y="2847703"/>
            <a:ext cx="306324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7" name="Text 25"/>
          <p:cNvSpPr/>
          <p:nvPr/>
        </p:nvSpPr>
        <p:spPr>
          <a:xfrm>
            <a:off x="740664" y="2902567"/>
            <a:ext cx="295351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jargon</a:t>
            </a:r>
            <a:endParaRPr lang="en-US" sz="1040" dirty="0"/>
          </a:p>
        </p:txBody>
      </p:sp>
      <p:sp>
        <p:nvSpPr>
          <p:cNvPr id="28" name="Shape 26"/>
          <p:cNvSpPr/>
          <p:nvPr/>
        </p:nvSpPr>
        <p:spPr>
          <a:xfrm>
            <a:off x="3749040" y="2847703"/>
            <a:ext cx="566928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9" name="Text 27"/>
          <p:cNvSpPr/>
          <p:nvPr/>
        </p:nvSpPr>
        <p:spPr>
          <a:xfrm>
            <a:off x="3803904" y="2902567"/>
            <a:ext cx="555955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Rewrite labels in plain patient language</a:t>
            </a:r>
            <a:endParaRPr lang="en-US" sz="1040" dirty="0"/>
          </a:p>
        </p:txBody>
      </p:sp>
      <p:sp>
        <p:nvSpPr>
          <p:cNvPr id="30" name="Shape 28"/>
          <p:cNvSpPr/>
          <p:nvPr/>
        </p:nvSpPr>
        <p:spPr>
          <a:xfrm>
            <a:off x="9418320" y="2847703"/>
            <a:ext cx="219456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1" name="Text 29"/>
          <p:cNvSpPr/>
          <p:nvPr/>
        </p:nvSpPr>
        <p:spPr>
          <a:xfrm>
            <a:off x="9473184" y="2902567"/>
            <a:ext cx="208483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High</a:t>
            </a:r>
            <a:endParaRPr lang="en-US" sz="1040" dirty="0"/>
          </a:p>
        </p:txBody>
      </p:sp>
      <p:sp>
        <p:nvSpPr>
          <p:cNvPr id="32" name="Shape 30"/>
          <p:cNvSpPr/>
          <p:nvPr/>
        </p:nvSpPr>
        <p:spPr>
          <a:xfrm>
            <a:off x="685800" y="3415937"/>
            <a:ext cx="306324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3" name="Text 31"/>
          <p:cNvSpPr/>
          <p:nvPr/>
        </p:nvSpPr>
        <p:spPr>
          <a:xfrm>
            <a:off x="740664" y="3470801"/>
            <a:ext cx="295351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Vague errors</a:t>
            </a:r>
            <a:endParaRPr lang="en-US" sz="1040" dirty="0"/>
          </a:p>
        </p:txBody>
      </p:sp>
      <p:sp>
        <p:nvSpPr>
          <p:cNvPr id="34" name="Shape 32"/>
          <p:cNvSpPr/>
          <p:nvPr/>
        </p:nvSpPr>
        <p:spPr>
          <a:xfrm>
            <a:off x="3749040" y="3415937"/>
            <a:ext cx="566928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5" name="Text 33"/>
          <p:cNvSpPr/>
          <p:nvPr/>
        </p:nvSpPr>
        <p:spPr>
          <a:xfrm>
            <a:off x="3803904" y="3470801"/>
            <a:ext cx="555955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Give specific recovery instructions</a:t>
            </a:r>
            <a:endParaRPr lang="en-US" sz="1040" dirty="0"/>
          </a:p>
        </p:txBody>
      </p:sp>
      <p:sp>
        <p:nvSpPr>
          <p:cNvPr id="36" name="Shape 34"/>
          <p:cNvSpPr/>
          <p:nvPr/>
        </p:nvSpPr>
        <p:spPr>
          <a:xfrm>
            <a:off x="9418320" y="3415937"/>
            <a:ext cx="219456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7" name="Text 35"/>
          <p:cNvSpPr/>
          <p:nvPr/>
        </p:nvSpPr>
        <p:spPr>
          <a:xfrm>
            <a:off x="9473184" y="3470801"/>
            <a:ext cx="208483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Medium</a:t>
            </a:r>
            <a:endParaRPr lang="en-US" sz="1040" dirty="0"/>
          </a:p>
        </p:txBody>
      </p:sp>
      <p:sp>
        <p:nvSpPr>
          <p:cNvPr id="38" name="Shape 36"/>
          <p:cNvSpPr/>
          <p:nvPr/>
        </p:nvSpPr>
        <p:spPr>
          <a:xfrm>
            <a:off x="685800" y="3984171"/>
            <a:ext cx="306324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9" name="Text 37"/>
          <p:cNvSpPr/>
          <p:nvPr/>
        </p:nvSpPr>
        <p:spPr>
          <a:xfrm>
            <a:off x="740664" y="4039035"/>
            <a:ext cx="295351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 confirmation</a:t>
            </a:r>
            <a:endParaRPr lang="en-US" sz="1040" dirty="0"/>
          </a:p>
        </p:txBody>
      </p:sp>
      <p:sp>
        <p:nvSpPr>
          <p:cNvPr id="40" name="Shape 38"/>
          <p:cNvSpPr/>
          <p:nvPr/>
        </p:nvSpPr>
        <p:spPr>
          <a:xfrm>
            <a:off x="3749040" y="3984171"/>
            <a:ext cx="566928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1" name="Text 39"/>
          <p:cNvSpPr/>
          <p:nvPr/>
        </p:nvSpPr>
        <p:spPr>
          <a:xfrm>
            <a:off x="3803904" y="4039035"/>
            <a:ext cx="555955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Show confirmation and send email/SMS</a:t>
            </a:r>
            <a:endParaRPr lang="en-US" sz="1040" dirty="0"/>
          </a:p>
        </p:txBody>
      </p:sp>
      <p:sp>
        <p:nvSpPr>
          <p:cNvPr id="42" name="Shape 40"/>
          <p:cNvSpPr/>
          <p:nvPr/>
        </p:nvSpPr>
        <p:spPr>
          <a:xfrm>
            <a:off x="9418320" y="3984171"/>
            <a:ext cx="2194560" cy="568234"/>
          </a:xfrm>
          <a:prstGeom prst="rect">
            <a:avLst/>
          </a:prstGeom>
          <a:solidFill>
            <a:srgbClr val="FFFFFF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3" name="Text 41"/>
          <p:cNvSpPr/>
          <p:nvPr/>
        </p:nvSpPr>
        <p:spPr>
          <a:xfrm>
            <a:off x="9473184" y="4039035"/>
            <a:ext cx="208483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High</a:t>
            </a:r>
            <a:endParaRPr lang="en-US" sz="1040" dirty="0"/>
          </a:p>
        </p:txBody>
      </p:sp>
      <p:sp>
        <p:nvSpPr>
          <p:cNvPr id="44" name="Shape 42"/>
          <p:cNvSpPr/>
          <p:nvPr/>
        </p:nvSpPr>
        <p:spPr>
          <a:xfrm>
            <a:off x="685800" y="4552406"/>
            <a:ext cx="306324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5" name="Text 43"/>
          <p:cNvSpPr/>
          <p:nvPr/>
        </p:nvSpPr>
        <p:spPr>
          <a:xfrm>
            <a:off x="740664" y="4607270"/>
            <a:ext cx="295351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Poor mobile flow</a:t>
            </a:r>
            <a:endParaRPr lang="en-US" sz="1040" dirty="0"/>
          </a:p>
        </p:txBody>
      </p:sp>
      <p:sp>
        <p:nvSpPr>
          <p:cNvPr id="46" name="Shape 44"/>
          <p:cNvSpPr/>
          <p:nvPr/>
        </p:nvSpPr>
        <p:spPr>
          <a:xfrm>
            <a:off x="3749040" y="4552406"/>
            <a:ext cx="566928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7" name="Text 45"/>
          <p:cNvSpPr/>
          <p:nvPr/>
        </p:nvSpPr>
        <p:spPr>
          <a:xfrm>
            <a:off x="3803904" y="4607270"/>
            <a:ext cx="555955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Redesign date selection and form fields mobile-first</a:t>
            </a:r>
            <a:endParaRPr lang="en-US" sz="1040" dirty="0"/>
          </a:p>
        </p:txBody>
      </p:sp>
      <p:sp>
        <p:nvSpPr>
          <p:cNvPr id="48" name="Shape 46"/>
          <p:cNvSpPr/>
          <p:nvPr/>
        </p:nvSpPr>
        <p:spPr>
          <a:xfrm>
            <a:off x="9418320" y="4552406"/>
            <a:ext cx="2194560" cy="568234"/>
          </a:xfrm>
          <a:prstGeom prst="rect">
            <a:avLst/>
          </a:prstGeom>
          <a:solidFill>
            <a:srgbClr val="FBFCFD"/>
          </a:solidFill>
          <a:ln w="762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9" name="Text 47"/>
          <p:cNvSpPr/>
          <p:nvPr/>
        </p:nvSpPr>
        <p:spPr>
          <a:xfrm>
            <a:off x="9473184" y="4607270"/>
            <a:ext cx="2084832" cy="47679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040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High</a:t>
            </a:r>
            <a:endParaRPr lang="en-US" sz="1040" dirty="0"/>
          </a:p>
        </p:txBody>
      </p:sp>
      <p:sp>
        <p:nvSpPr>
          <p:cNvPr id="50" name="Shape 48"/>
          <p:cNvSpPr/>
          <p:nvPr/>
        </p:nvSpPr>
        <p:spPr>
          <a:xfrm>
            <a:off x="914400" y="5513832"/>
            <a:ext cx="3246120" cy="548640"/>
          </a:xfrm>
          <a:prstGeom prst="roundRect">
            <a:avLst>
              <a:gd name="adj" fmla="val 13333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1" name="Text 49"/>
          <p:cNvSpPr/>
          <p:nvPr/>
        </p:nvSpPr>
        <p:spPr>
          <a:xfrm>
            <a:off x="1143000" y="5669280"/>
            <a:ext cx="2788920" cy="16459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Impact</a:t>
            </a:r>
            <a:endParaRPr lang="en-US" sz="1300" dirty="0"/>
          </a:p>
        </p:txBody>
      </p:sp>
      <p:sp>
        <p:nvSpPr>
          <p:cNvPr id="52" name="Shape 50"/>
          <p:cNvSpPr/>
          <p:nvPr/>
        </p:nvSpPr>
        <p:spPr>
          <a:xfrm>
            <a:off x="4480560" y="5513832"/>
            <a:ext cx="3246120" cy="548640"/>
          </a:xfrm>
          <a:prstGeom prst="roundRect">
            <a:avLst>
              <a:gd name="adj" fmla="val 13333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3" name="Text 51"/>
          <p:cNvSpPr/>
          <p:nvPr/>
        </p:nvSpPr>
        <p:spPr>
          <a:xfrm>
            <a:off x="4709160" y="5669280"/>
            <a:ext cx="2788920" cy="16459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Effort</a:t>
            </a:r>
            <a:endParaRPr lang="en-US" sz="1300" dirty="0"/>
          </a:p>
        </p:txBody>
      </p:sp>
      <p:sp>
        <p:nvSpPr>
          <p:cNvPr id="54" name="Shape 52"/>
          <p:cNvSpPr/>
          <p:nvPr/>
        </p:nvSpPr>
        <p:spPr>
          <a:xfrm>
            <a:off x="8046720" y="5513832"/>
            <a:ext cx="3246120" cy="548640"/>
          </a:xfrm>
          <a:prstGeom prst="roundRect">
            <a:avLst>
              <a:gd name="adj" fmla="val 13333"/>
            </a:avLst>
          </a:prstGeom>
          <a:solidFill>
            <a:srgbClr val="F6F7F9"/>
          </a:solidFill>
          <a:ln w="12700">
            <a:solidFill>
              <a:srgbClr val="D8DEE6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5" name="Text 53"/>
          <p:cNvSpPr/>
          <p:nvPr/>
        </p:nvSpPr>
        <p:spPr>
          <a:xfrm>
            <a:off x="8275320" y="5669280"/>
            <a:ext cx="2788920" cy="16459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B2F3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Confidence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903</Words>
  <Application>Microsoft Macintosh PowerPoint</Application>
  <PresentationFormat>Widescreen</PresentationFormat>
  <Paragraphs>200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Reverse Brainstorming Session Guide</dc:title>
  <dc:subject>Reverse brainstorming meeting minutes guide</dc:subject>
  <dc:creator>Designorate</dc:creator>
  <cp:keywords/>
  <dc:description/>
  <cp:lastModifiedBy>Rafiq Elmansy</cp:lastModifiedBy>
  <cp:revision>4</cp:revision>
  <dcterms:created xsi:type="dcterms:W3CDTF">2026-05-22T16:13:37Z</dcterms:created>
  <dcterms:modified xsi:type="dcterms:W3CDTF">2026-05-22T20:42:42Z</dcterms:modified>
  <cp:category/>
</cp:coreProperties>
</file>