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92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2" d="100"/>
          <a:sy n="72" d="100"/>
        </p:scale>
        <p:origin x="4872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11CD8E-63E8-416E-A427-61785EA898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DC42D1-7B03-38BB-EC71-6EC8101A09F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B8FC2-F97B-0943-B042-3D1A7D0ECA59}" type="datetimeFigureOut">
              <a:rPr lang="en-GB" smtClean="0"/>
              <a:t>17/05/2026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FE0EC-0A1A-1003-D7DA-5489CA7F53C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9B73D21-55D9-AA1D-84D1-EE5D0F287A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FC8D1-417A-1849-AC58-455C86EC38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220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689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ignorate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8A7C46-196D-19E4-9609-C0408F934F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74849" y="5597661"/>
            <a:ext cx="1174374" cy="411031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AD1CC36-EA09-51B8-D61C-1626F5E22285}"/>
              </a:ext>
            </a:extLst>
          </p:cNvPr>
          <p:cNvSpPr txBox="1">
            <a:spLocks/>
          </p:cNvSpPr>
          <p:nvPr userDrawn="1"/>
        </p:nvSpPr>
        <p:spPr>
          <a:xfrm>
            <a:off x="9137717" y="6008693"/>
            <a:ext cx="2787192" cy="33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100" dirty="0">
                <a:hlinkClick r:id="rId3"/>
              </a:rPr>
              <a:t>www.designorate.com</a:t>
            </a:r>
            <a:endParaRPr lang="en-GB" sz="11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84048"/>
            <a:ext cx="62179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42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</a:t>
            </a:r>
            <a:endParaRPr lang="en-US" sz="4200" dirty="0"/>
          </a:p>
        </p:txBody>
      </p:sp>
      <p:sp>
        <p:nvSpPr>
          <p:cNvPr id="3" name="Text 1"/>
          <p:cNvSpPr/>
          <p:nvPr/>
        </p:nvSpPr>
        <p:spPr>
          <a:xfrm>
            <a:off x="530352" y="1143000"/>
            <a:ext cx="6217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Meeting facilitation deck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548640" y="5544652"/>
            <a:ext cx="9021386" cy="6212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90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Use one perspective at a time to guide discussion, reduce conflict, and reach a balanced decision.</a:t>
            </a:r>
            <a:endParaRPr lang="en-US" sz="1900" dirty="0"/>
          </a:p>
        </p:txBody>
      </p:sp>
      <p:sp>
        <p:nvSpPr>
          <p:cNvPr id="11" name="Shape 3"/>
          <p:cNvSpPr/>
          <p:nvPr/>
        </p:nvSpPr>
        <p:spPr>
          <a:xfrm>
            <a:off x="548640" y="6165902"/>
            <a:ext cx="9021387" cy="47862"/>
          </a:xfrm>
          <a:prstGeom prst="rect">
            <a:avLst/>
          </a:prstGeom>
          <a:solidFill>
            <a:srgbClr val="0E66C8"/>
          </a:solidFill>
          <a:ln w="12700">
            <a:solidFill>
              <a:srgbClr val="0E66C8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4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1/10</a:t>
            </a:r>
            <a:endParaRPr lang="en-US" sz="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CD17D22-394A-7B81-3478-7AB062C33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714" y="94349"/>
            <a:ext cx="6769640" cy="47347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47472"/>
            <a:ext cx="57607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Action plan template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530352" y="896112"/>
            <a:ext cx="75895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Use this final slide to capture commitments before closing the meeting.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685800" y="1600200"/>
            <a:ext cx="2743200" cy="438912"/>
          </a:xfrm>
          <a:prstGeom prst="roundRect">
            <a:avLst>
              <a:gd name="adj" fmla="val 8333"/>
            </a:avLst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5" name="Text 3"/>
          <p:cNvSpPr/>
          <p:nvPr/>
        </p:nvSpPr>
        <p:spPr>
          <a:xfrm>
            <a:off x="795528" y="1746504"/>
            <a:ext cx="252374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Decision</a:t>
            </a:r>
            <a:endParaRPr lang="en-US" sz="1250" dirty="0"/>
          </a:p>
        </p:txBody>
      </p:sp>
      <p:sp>
        <p:nvSpPr>
          <p:cNvPr id="6" name="Shape 4"/>
          <p:cNvSpPr/>
          <p:nvPr/>
        </p:nvSpPr>
        <p:spPr>
          <a:xfrm>
            <a:off x="3749040" y="1600200"/>
            <a:ext cx="1691640" cy="438912"/>
          </a:xfrm>
          <a:prstGeom prst="roundRect">
            <a:avLst>
              <a:gd name="adj" fmla="val 8333"/>
            </a:avLst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7" name="Text 5"/>
          <p:cNvSpPr/>
          <p:nvPr/>
        </p:nvSpPr>
        <p:spPr>
          <a:xfrm>
            <a:off x="3858768" y="1746504"/>
            <a:ext cx="147218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Owner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5715000" y="1600200"/>
            <a:ext cx="3154680" cy="438912"/>
          </a:xfrm>
          <a:prstGeom prst="roundRect">
            <a:avLst>
              <a:gd name="adj" fmla="val 8333"/>
            </a:avLst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9" name="Text 7"/>
          <p:cNvSpPr/>
          <p:nvPr/>
        </p:nvSpPr>
        <p:spPr>
          <a:xfrm>
            <a:off x="5824728" y="1746504"/>
            <a:ext cx="293522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Next step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9189720" y="1600200"/>
            <a:ext cx="1874520" cy="438912"/>
          </a:xfrm>
          <a:prstGeom prst="roundRect">
            <a:avLst>
              <a:gd name="adj" fmla="val 8333"/>
            </a:avLst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1" name="Text 9"/>
          <p:cNvSpPr/>
          <p:nvPr/>
        </p:nvSpPr>
        <p:spPr>
          <a:xfrm>
            <a:off x="9299448" y="1746504"/>
            <a:ext cx="1655064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Due date</a:t>
            </a:r>
            <a:endParaRPr lang="en-US" sz="1250" dirty="0"/>
          </a:p>
        </p:txBody>
      </p:sp>
      <p:sp>
        <p:nvSpPr>
          <p:cNvPr id="12" name="Shape 10"/>
          <p:cNvSpPr/>
          <p:nvPr/>
        </p:nvSpPr>
        <p:spPr>
          <a:xfrm>
            <a:off x="685800" y="2121408"/>
            <a:ext cx="274320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3" name="Shape 11"/>
          <p:cNvSpPr/>
          <p:nvPr/>
        </p:nvSpPr>
        <p:spPr>
          <a:xfrm>
            <a:off x="3749040" y="2121408"/>
            <a:ext cx="169164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Shape 12"/>
          <p:cNvSpPr/>
          <p:nvPr/>
        </p:nvSpPr>
        <p:spPr>
          <a:xfrm>
            <a:off x="5715000" y="2121408"/>
            <a:ext cx="315468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5" name="Shape 13"/>
          <p:cNvSpPr/>
          <p:nvPr/>
        </p:nvSpPr>
        <p:spPr>
          <a:xfrm>
            <a:off x="9189720" y="2121408"/>
            <a:ext cx="187452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Shape 14"/>
          <p:cNvSpPr/>
          <p:nvPr/>
        </p:nvSpPr>
        <p:spPr>
          <a:xfrm>
            <a:off x="685800" y="2743200"/>
            <a:ext cx="274320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7" name="Shape 15"/>
          <p:cNvSpPr/>
          <p:nvPr/>
        </p:nvSpPr>
        <p:spPr>
          <a:xfrm>
            <a:off x="3749040" y="2743200"/>
            <a:ext cx="169164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Shape 16"/>
          <p:cNvSpPr/>
          <p:nvPr/>
        </p:nvSpPr>
        <p:spPr>
          <a:xfrm>
            <a:off x="5715000" y="2743200"/>
            <a:ext cx="315468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9" name="Shape 17"/>
          <p:cNvSpPr/>
          <p:nvPr/>
        </p:nvSpPr>
        <p:spPr>
          <a:xfrm>
            <a:off x="9189720" y="2743200"/>
            <a:ext cx="187452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0" name="Shape 18"/>
          <p:cNvSpPr/>
          <p:nvPr/>
        </p:nvSpPr>
        <p:spPr>
          <a:xfrm>
            <a:off x="685800" y="3364992"/>
            <a:ext cx="274320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1" name="Shape 19"/>
          <p:cNvSpPr/>
          <p:nvPr/>
        </p:nvSpPr>
        <p:spPr>
          <a:xfrm>
            <a:off x="3749040" y="3364992"/>
            <a:ext cx="169164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2" name="Shape 20"/>
          <p:cNvSpPr/>
          <p:nvPr/>
        </p:nvSpPr>
        <p:spPr>
          <a:xfrm>
            <a:off x="5715000" y="3364992"/>
            <a:ext cx="315468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3" name="Shape 21"/>
          <p:cNvSpPr/>
          <p:nvPr/>
        </p:nvSpPr>
        <p:spPr>
          <a:xfrm>
            <a:off x="9189720" y="3364992"/>
            <a:ext cx="187452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4" name="Shape 22"/>
          <p:cNvSpPr/>
          <p:nvPr/>
        </p:nvSpPr>
        <p:spPr>
          <a:xfrm>
            <a:off x="685800" y="3986784"/>
            <a:ext cx="274320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5" name="Shape 23"/>
          <p:cNvSpPr/>
          <p:nvPr/>
        </p:nvSpPr>
        <p:spPr>
          <a:xfrm>
            <a:off x="3749040" y="3986784"/>
            <a:ext cx="169164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6" name="Shape 24"/>
          <p:cNvSpPr/>
          <p:nvPr/>
        </p:nvSpPr>
        <p:spPr>
          <a:xfrm>
            <a:off x="5715000" y="3986784"/>
            <a:ext cx="315468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7" name="Shape 25"/>
          <p:cNvSpPr/>
          <p:nvPr/>
        </p:nvSpPr>
        <p:spPr>
          <a:xfrm>
            <a:off x="9189720" y="3986784"/>
            <a:ext cx="1874520" cy="475488"/>
          </a:xfrm>
          <a:prstGeom prst="roundRect">
            <a:avLst>
              <a:gd name="adj" fmla="val 5769"/>
            </a:avLst>
          </a:prstGeom>
          <a:solidFill>
            <a:srgbClr val="F8FAFC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8" name="Shape 26"/>
          <p:cNvSpPr/>
          <p:nvPr/>
        </p:nvSpPr>
        <p:spPr>
          <a:xfrm>
            <a:off x="685800" y="4608576"/>
            <a:ext cx="274320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29" name="Shape 27"/>
          <p:cNvSpPr/>
          <p:nvPr/>
        </p:nvSpPr>
        <p:spPr>
          <a:xfrm>
            <a:off x="3749040" y="4608576"/>
            <a:ext cx="169164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0" name="Shape 28"/>
          <p:cNvSpPr/>
          <p:nvPr/>
        </p:nvSpPr>
        <p:spPr>
          <a:xfrm>
            <a:off x="5715000" y="4608576"/>
            <a:ext cx="315468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1" name="Shape 29"/>
          <p:cNvSpPr/>
          <p:nvPr/>
        </p:nvSpPr>
        <p:spPr>
          <a:xfrm>
            <a:off x="9189720" y="4608576"/>
            <a:ext cx="1874520" cy="475488"/>
          </a:xfrm>
          <a:prstGeom prst="roundRect">
            <a:avLst>
              <a:gd name="adj" fmla="val 5769"/>
            </a:avLst>
          </a:prstGeom>
          <a:solidFill>
            <a:srgbClr val="FFFFFF"/>
          </a:solidFill>
          <a:ln w="12700">
            <a:solidFill>
              <a:srgbClr val="DEE6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2" name="Text 30"/>
          <p:cNvSpPr/>
          <p:nvPr/>
        </p:nvSpPr>
        <p:spPr>
          <a:xfrm>
            <a:off x="685800" y="5541264"/>
            <a:ext cx="1417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Close the loop</a:t>
            </a:r>
            <a:endParaRPr lang="en-US" sz="1500" dirty="0"/>
          </a:p>
        </p:txBody>
      </p:sp>
      <p:sp>
        <p:nvSpPr>
          <p:cNvPr id="33" name="Text 31"/>
          <p:cNvSpPr/>
          <p:nvPr/>
        </p:nvSpPr>
        <p:spPr>
          <a:xfrm>
            <a:off x="2331720" y="5541264"/>
            <a:ext cx="75438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3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Send a short summary after the session: decision, rationale, action owners, and open questions.</a:t>
            </a:r>
            <a:endParaRPr lang="en-US" sz="1350" dirty="0"/>
          </a:p>
        </p:txBody>
      </p:sp>
      <p:sp>
        <p:nvSpPr>
          <p:cNvPr id="34" name="Text 32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10/10</a:t>
            </a:r>
            <a:endParaRPr lang="en-US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20040"/>
            <a:ext cx="7772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>
              <a:buNone/>
            </a:pPr>
            <a:r>
              <a:rPr lang="en-US" sz="32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Recommended 60-minute flow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530352" y="868680"/>
            <a:ext cx="7772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Everyone wears the same hat at the same time. Capture answers on a shared board.</a:t>
            </a: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5943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Frame</a:t>
            </a:r>
            <a:endParaRPr lang="en-US" sz="1350" dirty="0"/>
          </a:p>
        </p:txBody>
      </p:sp>
      <p:sp>
        <p:nvSpPr>
          <p:cNvPr id="6" name="Text 3"/>
          <p:cNvSpPr/>
          <p:nvPr/>
        </p:nvSpPr>
        <p:spPr>
          <a:xfrm>
            <a:off x="5943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5 min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17373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9" name="Text 5"/>
          <p:cNvSpPr/>
          <p:nvPr/>
        </p:nvSpPr>
        <p:spPr>
          <a:xfrm>
            <a:off x="21945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Facts</a:t>
            </a:r>
            <a:endParaRPr lang="en-US" sz="1350" dirty="0"/>
          </a:p>
        </p:txBody>
      </p:sp>
      <p:sp>
        <p:nvSpPr>
          <p:cNvPr id="10" name="Text 6"/>
          <p:cNvSpPr/>
          <p:nvPr/>
        </p:nvSpPr>
        <p:spPr>
          <a:xfrm>
            <a:off x="21945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8 min</a:t>
            </a:r>
            <a:endParaRPr lang="en-US" sz="1100" dirty="0"/>
          </a:p>
        </p:txBody>
      </p:sp>
      <p:sp>
        <p:nvSpPr>
          <p:cNvPr id="11" name="Text 7"/>
          <p:cNvSpPr/>
          <p:nvPr/>
        </p:nvSpPr>
        <p:spPr>
          <a:xfrm>
            <a:off x="33375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13" name="Text 8"/>
          <p:cNvSpPr/>
          <p:nvPr/>
        </p:nvSpPr>
        <p:spPr>
          <a:xfrm>
            <a:off x="37947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Feelings</a:t>
            </a:r>
            <a:endParaRPr lang="en-US" sz="1350" dirty="0"/>
          </a:p>
        </p:txBody>
      </p:sp>
      <p:sp>
        <p:nvSpPr>
          <p:cNvPr id="14" name="Text 9"/>
          <p:cNvSpPr/>
          <p:nvPr/>
        </p:nvSpPr>
        <p:spPr>
          <a:xfrm>
            <a:off x="37947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5 min</a:t>
            </a:r>
            <a:endParaRPr lang="en-US" sz="1100" dirty="0"/>
          </a:p>
        </p:txBody>
      </p:sp>
      <p:sp>
        <p:nvSpPr>
          <p:cNvPr id="15" name="Text 10"/>
          <p:cNvSpPr/>
          <p:nvPr/>
        </p:nvSpPr>
        <p:spPr>
          <a:xfrm>
            <a:off x="49377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17" name="Text 11"/>
          <p:cNvSpPr/>
          <p:nvPr/>
        </p:nvSpPr>
        <p:spPr>
          <a:xfrm>
            <a:off x="53949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Benefits</a:t>
            </a:r>
            <a:endParaRPr lang="en-US" sz="1350" dirty="0"/>
          </a:p>
        </p:txBody>
      </p:sp>
      <p:sp>
        <p:nvSpPr>
          <p:cNvPr id="18" name="Text 12"/>
          <p:cNvSpPr/>
          <p:nvPr/>
        </p:nvSpPr>
        <p:spPr>
          <a:xfrm>
            <a:off x="53949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8 min</a:t>
            </a:r>
            <a:endParaRPr lang="en-US" sz="1100" dirty="0"/>
          </a:p>
        </p:txBody>
      </p:sp>
      <p:sp>
        <p:nvSpPr>
          <p:cNvPr id="19" name="Text 13"/>
          <p:cNvSpPr/>
          <p:nvPr/>
        </p:nvSpPr>
        <p:spPr>
          <a:xfrm>
            <a:off x="65379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21" name="Text 14"/>
          <p:cNvSpPr/>
          <p:nvPr/>
        </p:nvSpPr>
        <p:spPr>
          <a:xfrm>
            <a:off x="69951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Risks</a:t>
            </a:r>
            <a:endParaRPr lang="en-US" sz="1350" dirty="0"/>
          </a:p>
        </p:txBody>
      </p:sp>
      <p:sp>
        <p:nvSpPr>
          <p:cNvPr id="22" name="Text 15"/>
          <p:cNvSpPr/>
          <p:nvPr/>
        </p:nvSpPr>
        <p:spPr>
          <a:xfrm>
            <a:off x="69951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8 min</a:t>
            </a:r>
            <a:endParaRPr lang="en-US" sz="1100" dirty="0"/>
          </a:p>
        </p:txBody>
      </p:sp>
      <p:sp>
        <p:nvSpPr>
          <p:cNvPr id="23" name="Text 16"/>
          <p:cNvSpPr/>
          <p:nvPr/>
        </p:nvSpPr>
        <p:spPr>
          <a:xfrm>
            <a:off x="81381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25" name="Text 17"/>
          <p:cNvSpPr/>
          <p:nvPr/>
        </p:nvSpPr>
        <p:spPr>
          <a:xfrm>
            <a:off x="85953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Ideas</a:t>
            </a:r>
            <a:endParaRPr lang="en-US" sz="1350" dirty="0"/>
          </a:p>
        </p:txBody>
      </p:sp>
      <p:sp>
        <p:nvSpPr>
          <p:cNvPr id="26" name="Text 18"/>
          <p:cNvSpPr/>
          <p:nvPr/>
        </p:nvSpPr>
        <p:spPr>
          <a:xfrm>
            <a:off x="85953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12 min</a:t>
            </a:r>
            <a:endParaRPr lang="en-US" sz="1100" dirty="0"/>
          </a:p>
        </p:txBody>
      </p:sp>
      <p:sp>
        <p:nvSpPr>
          <p:cNvPr id="27" name="Text 19"/>
          <p:cNvSpPr/>
          <p:nvPr/>
        </p:nvSpPr>
        <p:spPr>
          <a:xfrm>
            <a:off x="9738360" y="1993392"/>
            <a:ext cx="320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9AA4B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→</a:t>
            </a:r>
            <a:endParaRPr lang="en-US" sz="2200" dirty="0"/>
          </a:p>
        </p:txBody>
      </p:sp>
      <p:sp>
        <p:nvSpPr>
          <p:cNvPr id="29" name="Text 20"/>
          <p:cNvSpPr/>
          <p:nvPr/>
        </p:nvSpPr>
        <p:spPr>
          <a:xfrm>
            <a:off x="10195560" y="2487168"/>
            <a:ext cx="107899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Close</a:t>
            </a:r>
            <a:endParaRPr lang="en-US" sz="1350" dirty="0"/>
          </a:p>
        </p:txBody>
      </p:sp>
      <p:sp>
        <p:nvSpPr>
          <p:cNvPr id="30" name="Text 21"/>
          <p:cNvSpPr/>
          <p:nvPr/>
        </p:nvSpPr>
        <p:spPr>
          <a:xfrm>
            <a:off x="10195560" y="2807208"/>
            <a:ext cx="10789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10 min</a:t>
            </a:r>
            <a:endParaRPr lang="en-US" sz="1100" dirty="0"/>
          </a:p>
        </p:txBody>
      </p:sp>
      <p:sp>
        <p:nvSpPr>
          <p:cNvPr id="31" name="Text 22"/>
          <p:cNvSpPr/>
          <p:nvPr/>
        </p:nvSpPr>
        <p:spPr>
          <a:xfrm>
            <a:off x="685800" y="3886200"/>
            <a:ext cx="2286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Ground rules</a:t>
            </a:r>
            <a:endParaRPr lang="en-US" sz="1800" dirty="0"/>
          </a:p>
        </p:txBody>
      </p:sp>
      <p:sp>
        <p:nvSpPr>
          <p:cNvPr id="32" name="Text 23"/>
          <p:cNvSpPr/>
          <p:nvPr/>
        </p:nvSpPr>
        <p:spPr>
          <a:xfrm>
            <a:off x="685800" y="4343400"/>
            <a:ext cx="4800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33" name="Shape 24"/>
          <p:cNvSpPr/>
          <p:nvPr/>
        </p:nvSpPr>
        <p:spPr>
          <a:xfrm>
            <a:off x="685800" y="487375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4" name="Text 25"/>
          <p:cNvSpPr/>
          <p:nvPr/>
        </p:nvSpPr>
        <p:spPr>
          <a:xfrm>
            <a:off x="941832" y="4846320"/>
            <a:ext cx="454456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Stay in the current hat only.</a:t>
            </a:r>
            <a:endParaRPr lang="en-US" sz="1450" dirty="0"/>
          </a:p>
        </p:txBody>
      </p:sp>
      <p:sp>
        <p:nvSpPr>
          <p:cNvPr id="35" name="Shape 26"/>
          <p:cNvSpPr/>
          <p:nvPr/>
        </p:nvSpPr>
        <p:spPr>
          <a:xfrm>
            <a:off x="685800" y="540410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6" name="Text 27"/>
          <p:cNvSpPr/>
          <p:nvPr/>
        </p:nvSpPr>
        <p:spPr>
          <a:xfrm>
            <a:off x="941832" y="5376672"/>
            <a:ext cx="454456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Use short, specific contributions.</a:t>
            </a:r>
            <a:endParaRPr lang="en-US" sz="1450" dirty="0"/>
          </a:p>
        </p:txBody>
      </p:sp>
      <p:sp>
        <p:nvSpPr>
          <p:cNvPr id="37" name="Shape 28"/>
          <p:cNvSpPr/>
          <p:nvPr/>
        </p:nvSpPr>
        <p:spPr>
          <a:xfrm>
            <a:off x="685800" y="593445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8" name="Text 29"/>
          <p:cNvSpPr/>
          <p:nvPr/>
        </p:nvSpPr>
        <p:spPr>
          <a:xfrm>
            <a:off x="941832" y="5907024"/>
            <a:ext cx="454456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Do not debate during capture.</a:t>
            </a:r>
            <a:endParaRPr lang="en-US" sz="1450" dirty="0"/>
          </a:p>
        </p:txBody>
      </p:sp>
      <p:sp>
        <p:nvSpPr>
          <p:cNvPr id="39" name="Shape 30"/>
          <p:cNvSpPr/>
          <p:nvPr/>
        </p:nvSpPr>
        <p:spPr>
          <a:xfrm>
            <a:off x="685800" y="646480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0" name="Text 31"/>
          <p:cNvSpPr/>
          <p:nvPr/>
        </p:nvSpPr>
        <p:spPr>
          <a:xfrm>
            <a:off x="941832" y="6437376"/>
            <a:ext cx="454456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Move unresolved points to parking lot.</a:t>
            </a:r>
            <a:endParaRPr lang="en-US" sz="1450" dirty="0"/>
          </a:p>
        </p:txBody>
      </p:sp>
      <p:sp>
        <p:nvSpPr>
          <p:cNvPr id="41" name="Shape 32"/>
          <p:cNvSpPr/>
          <p:nvPr/>
        </p:nvSpPr>
        <p:spPr>
          <a:xfrm>
            <a:off x="6492240" y="4297680"/>
            <a:ext cx="480060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42" name="Text 33"/>
          <p:cNvSpPr/>
          <p:nvPr/>
        </p:nvSpPr>
        <p:spPr>
          <a:xfrm>
            <a:off x="6720840" y="4443984"/>
            <a:ext cx="4343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E66C8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43" name="Text 34"/>
          <p:cNvSpPr/>
          <p:nvPr/>
        </p:nvSpPr>
        <p:spPr>
          <a:xfrm>
            <a:off x="6720840" y="4709160"/>
            <a:ext cx="43434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Tip: Ask participants to add notes silently first, then invite brief comments. This keeps the session balanced online.</a:t>
            </a:r>
            <a:endParaRPr lang="en-US" sz="1150" dirty="0"/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03CD2FE-F66A-E631-E14D-6688EA7DE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206" y="1700753"/>
            <a:ext cx="749158" cy="73672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B883ED5-650E-158F-DEE7-510D529A19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9939" y="1676772"/>
            <a:ext cx="741387" cy="728953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2BD98B38-DDF9-575A-5C89-A805F40694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168" y="1691160"/>
            <a:ext cx="746049" cy="733615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B63F0EEB-5A0D-E227-B9A7-682037E46E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55468" y="1671978"/>
            <a:ext cx="755375" cy="72739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22573DC1-6C44-4460-7670-A5B256FBA6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7072" y="1742856"/>
            <a:ext cx="755375" cy="74449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60A182F-8D8E-94A4-8C3D-6CE92AAB0C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61293" y="1710379"/>
            <a:ext cx="763146" cy="75226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7DA3202-8672-0355-CC34-C1643F9285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2586" y="1691160"/>
            <a:ext cx="746049" cy="7336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0E66C8"/>
          </a:solidFill>
          <a:ln w="12700">
            <a:solidFill>
              <a:srgbClr val="0E66C8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Blue Hat - Frame the session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Set the purpose, sequence, roles, and decision criteria.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5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decision or problem are we addressing?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output do we need by the end?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sequence and time limits will we follow?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Who captures notes, decisions, and actions?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E66C8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State the challenge in one sentence. Confirm the online board, time boxes, and how people will contribute.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clear objective + agreed process.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3/10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BF2B3D9-BA7F-CF3D-F4BC-3CEB52030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28813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F5F5F5"/>
          </a:solidFill>
          <a:ln w="12700">
            <a:solidFill>
              <a:srgbClr val="F5F5F5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7" y="438912"/>
            <a:ext cx="7693845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White Hat - Facts and information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Focus only on evidence, data, assumptions, and gaps.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8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do we know for certain?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data, research, or examples support this?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information is missing?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Which assumptions need checking?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Separate facts from opinions. Use “known”, “unknown”, and “to verify” columns on the board.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fact base + information gaps.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4/10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7CE2FAC-7994-0617-E413-28BF86427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21653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E61B23"/>
          </a:solidFill>
          <a:ln w="12700">
            <a:solidFill>
              <a:srgbClr val="E61B23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Red Hat - Feelings and intuition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Capture reactions without justification or debate.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5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is your immediate gut reaction?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worries or excites you emotionally?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feels right or wrong?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are stakeholders likely to feel?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E61B23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Ask for quick, honest reactions. Do not challenge or ask people to prove their feelings in this round.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emotional signals + stakeholder sentiment.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5/10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56F6BF7-4735-1E90-C501-248E878D1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22088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FFC90E"/>
          </a:solidFill>
          <a:ln w="12700">
            <a:solidFill>
              <a:srgbClr val="FFC90E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Yellow Hat - Benefits and value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Look for what is positive, useful, and worth pursuing.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8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are the strongest benefits?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Who gains value from this and how?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opportunities could this create?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conditions would make this work well?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FFC90E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Encourage evidence-backed optimism. Capture practical benefits, not vague praise.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value case + success conditions.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6/10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8546C4C-FDF8-1E50-E937-848EB0E50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28607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1B1B1B"/>
          </a:solidFill>
          <a:ln w="12700">
            <a:solidFill>
              <a:srgbClr val="1B1B1B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Black Hat - Risks and cautions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Identify weaknesses, constraints, and what could go wrong.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8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are the main risks or objections?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could fail, delay, or become costly?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ethical, user, or operational issues exist?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must we avoid or mitigate?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B1B1B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Keep the tone constructive. Translate concerns into risk statements and mitigation prompts.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risk list + mitigation needs.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7/10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1A4DA27-0946-C736-ED58-7EC43FEEA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29125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158B32"/>
          </a:solidFill>
          <a:ln w="12700">
            <a:solidFill>
              <a:srgbClr val="158B32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Green Hat - Creative options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Generate alternatives, improvements, and new possibilities.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12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other options could solve this?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How could we improve or combine ideas?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would we try if constraints were lighter?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small experiment could test this quickly?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158B32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Use silent brainstorming first. Quantity before quality. Build on ideas with “Yes, and…” rather than judging.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options + experiments.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8/10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32F54E9-8BF7-1DC3-B4ED-9DF7678CC7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2000"/>
            <a:ext cx="2990770" cy="288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46304"/>
          </a:xfrm>
          <a:prstGeom prst="rect">
            <a:avLst/>
          </a:prstGeom>
          <a:solidFill>
            <a:srgbClr val="0E66C8"/>
          </a:solidFill>
          <a:ln w="12700">
            <a:solidFill>
              <a:srgbClr val="0E66C8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3" name="Text 1"/>
          <p:cNvSpPr/>
          <p:nvPr/>
        </p:nvSpPr>
        <p:spPr>
          <a:xfrm>
            <a:off x="566928" y="438912"/>
            <a:ext cx="594360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lnSpcReduction="10000"/>
          </a:bodyPr>
          <a:lstStyle/>
          <a:p>
            <a:pPr marL="0" indent="0">
              <a:buNone/>
            </a:pPr>
            <a:r>
              <a:rPr lang="en-US" sz="31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Blue Hat - Close and decide</a:t>
            </a:r>
            <a:endParaRPr lang="en-US" sz="3100" dirty="0"/>
          </a:p>
        </p:txBody>
      </p:sp>
      <p:sp>
        <p:nvSpPr>
          <p:cNvPr id="4" name="Text 2"/>
          <p:cNvSpPr/>
          <p:nvPr/>
        </p:nvSpPr>
        <p:spPr>
          <a:xfrm>
            <a:off x="594360" y="987552"/>
            <a:ext cx="63093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5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Synthesize the discussion and agree next steps.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8869680" y="502920"/>
            <a:ext cx="2331720" cy="530352"/>
          </a:xfrm>
          <a:prstGeom prst="roundRect">
            <a:avLst>
              <a:gd name="adj" fmla="val 13793"/>
            </a:avLst>
          </a:prstGeom>
          <a:solidFill>
            <a:srgbClr val="F7F9FC"/>
          </a:solidFill>
          <a:ln w="12700">
            <a:solidFill>
              <a:srgbClr val="DCE4EF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6" name="Text 4"/>
          <p:cNvSpPr/>
          <p:nvPr/>
        </p:nvSpPr>
        <p:spPr>
          <a:xfrm>
            <a:off x="9070848" y="667512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Time: 10 min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685800" y="1691640"/>
            <a:ext cx="6035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6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Guidance questions</a:t>
            </a: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685800" y="2221992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0" name="Text 7"/>
          <p:cNvSpPr/>
          <p:nvPr/>
        </p:nvSpPr>
        <p:spPr>
          <a:xfrm>
            <a:off x="941832" y="2194560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have we learned across the hats?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85800" y="2752344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2" name="Text 9"/>
          <p:cNvSpPr/>
          <p:nvPr/>
        </p:nvSpPr>
        <p:spPr>
          <a:xfrm>
            <a:off x="941832" y="2724912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Which option or direction is strongest?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85800" y="3282696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4" name="Text 11"/>
          <p:cNvSpPr/>
          <p:nvPr/>
        </p:nvSpPr>
        <p:spPr>
          <a:xfrm>
            <a:off x="941832" y="3255264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What decision, action, or experiment will we commit to?</a:t>
            </a:r>
            <a:endParaRPr lang="en-US" sz="1450" dirty="0"/>
          </a:p>
        </p:txBody>
      </p:sp>
      <p:sp>
        <p:nvSpPr>
          <p:cNvPr id="15" name="Shape 12"/>
          <p:cNvSpPr/>
          <p:nvPr/>
        </p:nvSpPr>
        <p:spPr>
          <a:xfrm>
            <a:off x="685800" y="3813048"/>
            <a:ext cx="118872" cy="118872"/>
          </a:xfrm>
          <a:prstGeom prst="ellipse">
            <a:avLst/>
          </a:prstGeom>
          <a:solidFill>
            <a:srgbClr val="07172D"/>
          </a:solidFill>
          <a:ln w="12700">
            <a:solidFill>
              <a:srgbClr val="07172D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6" name="Text 13"/>
          <p:cNvSpPr/>
          <p:nvPr/>
        </p:nvSpPr>
        <p:spPr>
          <a:xfrm>
            <a:off x="941832" y="3785616"/>
            <a:ext cx="5779008" cy="3931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450" dirty="0">
                <a:solidFill>
                  <a:srgbClr val="202020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Who owns each next step and by when?</a:t>
            </a:r>
            <a:endParaRPr lang="en-US" sz="1450" dirty="0"/>
          </a:p>
        </p:txBody>
      </p:sp>
      <p:sp>
        <p:nvSpPr>
          <p:cNvPr id="17" name="Shape 14"/>
          <p:cNvSpPr/>
          <p:nvPr/>
        </p:nvSpPr>
        <p:spPr>
          <a:xfrm>
            <a:off x="685800" y="5166360"/>
            <a:ext cx="6492240" cy="1143000"/>
          </a:xfrm>
          <a:prstGeom prst="roundRect">
            <a:avLst>
              <a:gd name="adj" fmla="val 6400"/>
            </a:avLst>
          </a:prstGeom>
          <a:solidFill>
            <a:srgbClr val="F6F8FA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GB"/>
          </a:p>
        </p:txBody>
      </p:sp>
      <p:sp>
        <p:nvSpPr>
          <p:cNvPr id="18" name="Text 15"/>
          <p:cNvSpPr/>
          <p:nvPr/>
        </p:nvSpPr>
        <p:spPr>
          <a:xfrm>
            <a:off x="914400" y="5312664"/>
            <a:ext cx="60350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0E66C8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Facilitator cues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914400" y="5577840"/>
            <a:ext cx="60350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en-US" sz="1150" dirty="0">
                <a:solidFill>
                  <a:srgbClr val="4A4A4A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Summarize the board. Confirm decisions aloud. Record owners, deadlines, and follow-up communication.</a:t>
            </a:r>
            <a:endParaRPr lang="en-US" sz="1150" dirty="0"/>
          </a:p>
        </p:txBody>
      </p:sp>
      <p:sp>
        <p:nvSpPr>
          <p:cNvPr id="20" name="Text 17"/>
          <p:cNvSpPr/>
          <p:nvPr/>
        </p:nvSpPr>
        <p:spPr>
          <a:xfrm>
            <a:off x="7543800" y="5257800"/>
            <a:ext cx="3749040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7172D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Output: decision + action plan.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594360" y="6565392"/>
            <a:ext cx="512064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7B8491"/>
                </a:solidFill>
                <a:latin typeface="Helvetica" pitchFamily="34" charset="0"/>
                <a:ea typeface="Helvetica" pitchFamily="34" charset="-122"/>
                <a:cs typeface="Helvetica" pitchFamily="34" charset="-120"/>
              </a:rPr>
              <a:t>Six Thinking Hats session guide  |  9/10</a:t>
            </a:r>
            <a:endParaRPr lang="en-US" sz="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2358D32-B7F8-045D-A406-9F21894DB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0000" y="1691159"/>
            <a:ext cx="2928813" cy="288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Helvetica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Helvetica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812</Words>
  <Application>Microsoft Macintosh PowerPoint</Application>
  <PresentationFormat>Widescreen</PresentationFormat>
  <Paragraphs>137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Arial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Six Thinking Hats Session Guide</dc:title>
  <dc:subject>Six Thinking Hats session facilitation deck</dc:subject>
  <dc:creator>OpenAI</dc:creator>
  <cp:lastModifiedBy>Rafiq Elmansy</cp:lastModifiedBy>
  <cp:revision>3</cp:revision>
  <dcterms:created xsi:type="dcterms:W3CDTF">2026-05-17T16:35:35Z</dcterms:created>
  <dcterms:modified xsi:type="dcterms:W3CDTF">2026-05-17T17:17:25Z</dcterms:modified>
</cp:coreProperties>
</file>